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F17B-3189-4BFC-B144-18A9FA1E7B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28E3-E9EC-481F-80A8-2163DCF6B6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92896"/>
            <a:ext cx="54390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Mutual Aid Works</a:t>
            </a:r>
            <a:br>
              <a:rPr lang="en-US" dirty="0"/>
            </a:br>
            <a:r>
              <a:rPr lang="en-US" b="1" i="1" dirty="0"/>
              <a:t>SPOG Mutual Aid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Membership Requirements</a:t>
            </a:r>
            <a:endParaRPr lang="en-US" sz="2800" dirty="0"/>
          </a:p>
          <a:p>
            <a:r>
              <a:rPr lang="en-US" b="1" dirty="0"/>
              <a:t>	SPOG Member Companies</a:t>
            </a:r>
            <a:endParaRPr lang="en-US" dirty="0"/>
          </a:p>
          <a:p>
            <a:r>
              <a:rPr lang="en-US" dirty="0"/>
              <a:t> </a:t>
            </a:r>
            <a:endParaRPr lang="en-US" sz="3600" dirty="0"/>
          </a:p>
          <a:p>
            <a:pPr lvl="0"/>
            <a:r>
              <a:rPr lang="en-US" dirty="0"/>
              <a:t>All SPOG Member Companies must have a 24-hour emergency number. </a:t>
            </a:r>
            <a:endParaRPr lang="en-US" sz="3600" dirty="0"/>
          </a:p>
          <a:p>
            <a:r>
              <a:rPr lang="en-US" dirty="0"/>
              <a:t>Note:</a:t>
            </a:r>
            <a:endParaRPr lang="en-US" sz="3600" dirty="0"/>
          </a:p>
          <a:p>
            <a:pPr lvl="1"/>
            <a:r>
              <a:rPr lang="en-US" dirty="0"/>
              <a:t>Notification via an answering service must have knowledgeable personnel return the call within 15 minutes.</a:t>
            </a:r>
            <a:endParaRPr lang="en-US" sz="3200" dirty="0"/>
          </a:p>
          <a:p>
            <a:r>
              <a:rPr lang="en-US" dirty="0"/>
              <a:t> </a:t>
            </a:r>
            <a:endParaRPr lang="en-US" sz="3600" dirty="0"/>
          </a:p>
          <a:p>
            <a:pPr lvl="1"/>
            <a:r>
              <a:rPr lang="en-US" dirty="0"/>
              <a:t>It is important NOT to only leave a message on an answering machine. Members should also use the after hours or alternate number to ensure person to person contact.</a:t>
            </a:r>
            <a:endParaRPr lang="en-US" sz="3200" dirty="0"/>
          </a:p>
          <a:p>
            <a:r>
              <a:rPr lang="en-US" dirty="0"/>
              <a:t> </a:t>
            </a:r>
            <a:endParaRPr lang="en-US" sz="3600" dirty="0"/>
          </a:p>
          <a:p>
            <a:pPr lvl="0"/>
            <a:r>
              <a:rPr lang="en-US" dirty="0"/>
              <a:t>All SPOG Member Companies must have available and knowledgeable personnel to respond to and investigate potential emergencies. They will implement their respective response plans as required.</a:t>
            </a:r>
            <a:endParaRPr lang="en-US" sz="3600" dirty="0"/>
          </a:p>
          <a:p>
            <a:r>
              <a:rPr lang="en-US" dirty="0"/>
              <a:t> </a:t>
            </a:r>
            <a:endParaRPr lang="en-US" sz="3600" dirty="0"/>
          </a:p>
          <a:p>
            <a:pPr lvl="0"/>
            <a:r>
              <a:rPr lang="en-US" dirty="0"/>
              <a:t>All SPOG Member Companies are requested to participate in meetings, call-down tests and exercises.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SPOG Mutual Aid Coordination Centre 	(MACC) Sponsor</a:t>
            </a:r>
            <a:endParaRPr lang="en-US" dirty="0"/>
          </a:p>
          <a:p>
            <a:r>
              <a:rPr lang="en-US" i="1" dirty="0"/>
              <a:t>	In addition to the SPOG membership requirements, the MACC Sponsor must also have the following capabilities: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Mutual Aid 24-hour emergency number that is appropriately manned.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Ability to activate the call down immediately.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Equipped with a multi-line telephone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4402832" cy="1368152"/>
          </a:xfrm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1600" b="1" dirty="0" smtClean="0"/>
              <a:t>Initial Activation inside SPOG Boundaries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i="1" dirty="0" smtClean="0"/>
              <a:t>Notification </a:t>
            </a:r>
            <a:r>
              <a:rPr lang="en-US" sz="1600" i="1" dirty="0"/>
              <a:t>of an emergency or operating problem may come from one of several sources</a:t>
            </a:r>
            <a:r>
              <a:rPr lang="en-US" sz="1600" i="1" dirty="0" smtClean="0"/>
              <a:t>: </a:t>
            </a:r>
            <a:r>
              <a:rPr lang="en-US" sz="1600" b="1" i="1" dirty="0" smtClean="0"/>
              <a:t>MACC</a:t>
            </a:r>
            <a:r>
              <a:rPr lang="en-US" sz="1600" b="1" dirty="0"/>
              <a:t> (Caroline Plant Board Operator</a:t>
            </a:r>
            <a:r>
              <a:rPr lang="en-US" sz="1600" b="1" dirty="0" smtClean="0"/>
              <a:t>) Now the Incident Commander</a:t>
            </a:r>
            <a:r>
              <a:rPr lang="en-US" sz="1600" b="1" i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0" y="1556793"/>
            <a:ext cx="2746648" cy="1368152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1200" dirty="0" smtClean="0"/>
              <a:t>	“</a:t>
            </a:r>
            <a:r>
              <a:rPr lang="en-US" sz="1200" b="1" dirty="0"/>
              <a:t>Reliable” source </a:t>
            </a:r>
            <a:r>
              <a:rPr lang="en-US" sz="1200" dirty="0"/>
              <a:t>- Employees of the petroleum (member company) or related industry, a fire department, police department, or any similar organization where the information is deemed correct.</a:t>
            </a:r>
          </a:p>
          <a:p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7584" y="1628800"/>
            <a:ext cx="2736304" cy="79208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1400" dirty="0"/>
              <a:t>“</a:t>
            </a:r>
            <a:r>
              <a:rPr lang="en-US" sz="1200" b="1" dirty="0"/>
              <a:t>Unconfirmed” source </a:t>
            </a:r>
            <a:r>
              <a:rPr lang="en-US" sz="1200" dirty="0"/>
              <a:t>- A citizen or passerby where information is not confirmed.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2120" y="3212976"/>
            <a:ext cx="2746648" cy="1689051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MACC (Caroline Plant Board Operator) Will contact SPOG member company on call representative regarding the issue and clearly state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I am handing Incident Command over to you”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652120" y="5229200"/>
            <a:ext cx="2746648" cy="14847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1400" b="1" dirty="0"/>
              <a:t>Assistance to a Member Company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Member companies may assist in an emergency response situation on road blocks, public notification, and public evacuation at the evacuation centre</a:t>
            </a:r>
            <a:r>
              <a:rPr lang="en-US" sz="1400" dirty="0" smtClean="0"/>
              <a:t>. This must be requested by the Incident Commander in charge of the Incident.</a:t>
            </a:r>
            <a:endParaRPr lang="en-US" sz="1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3568" y="2564904"/>
            <a:ext cx="4104456" cy="15841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1200" dirty="0"/>
              <a:t>When an incident is reported by </a:t>
            </a:r>
            <a:r>
              <a:rPr lang="en-US" sz="1200" dirty="0" smtClean="0"/>
              <a:t>an </a:t>
            </a:r>
            <a:r>
              <a:rPr lang="en-US" sz="1200" dirty="0"/>
              <a:t>“unconfirmed” source, the MACC Sponsor will complete a </a:t>
            </a:r>
            <a:r>
              <a:rPr lang="en-US" sz="1200" dirty="0" err="1"/>
              <a:t>Geosearch</a:t>
            </a:r>
            <a:r>
              <a:rPr lang="en-US" sz="1200" dirty="0"/>
              <a:t> of the companies having surface facilities in the </a:t>
            </a:r>
            <a:r>
              <a:rPr lang="en-US" sz="1200" b="1" dirty="0"/>
              <a:t>4 km</a:t>
            </a:r>
            <a:r>
              <a:rPr lang="en-US" sz="1200" dirty="0"/>
              <a:t> response area around the source of the complaint. The MACC Sponsor will utilize the SPOG map on the current </a:t>
            </a:r>
            <a:r>
              <a:rPr lang="en-US" sz="1200" dirty="0" err="1"/>
              <a:t>geomatic</a:t>
            </a:r>
            <a:r>
              <a:rPr lang="en-US" sz="1200" dirty="0"/>
              <a:t> system to identify the responding companies.  The MACC Sponsor will then contact all identified member companies through their pre-determined emergency contact numbers.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4221088"/>
            <a:ext cx="4824536" cy="25202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200" b="1" dirty="0"/>
              <a:t>Action Taken by All SPOG Member Companies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Responding </a:t>
            </a:r>
            <a:r>
              <a:rPr lang="en-US" sz="1200" b="1" dirty="0" smtClean="0"/>
              <a:t>Companies</a:t>
            </a:r>
            <a:r>
              <a:rPr lang="en-US" sz="1200" i="1" dirty="0"/>
              <a:t> </a:t>
            </a:r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i="1" dirty="0"/>
              <a:t>All member companies with surface facilities within a </a:t>
            </a:r>
            <a:r>
              <a:rPr lang="en-US" sz="1200" b="1" i="1" dirty="0"/>
              <a:t>4 km</a:t>
            </a:r>
            <a:r>
              <a:rPr lang="en-US" sz="1200" i="1" dirty="0"/>
              <a:t> radius of the initial identified location are expected to respond by</a:t>
            </a:r>
            <a:r>
              <a:rPr lang="en-US" sz="1200" i="1" dirty="0" smtClean="0"/>
              <a:t>: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 Checking </a:t>
            </a:r>
            <a:r>
              <a:rPr lang="en-US" sz="1200" dirty="0"/>
              <a:t>their facilities for system integrity.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 </a:t>
            </a:r>
            <a:r>
              <a:rPr lang="en-US" sz="1200" dirty="0" smtClean="0"/>
              <a:t>Being </a:t>
            </a:r>
            <a:r>
              <a:rPr lang="en-US" sz="1200" dirty="0"/>
              <a:t>conscious and attentive of other Member Companies’ facility systems in the area while investigating.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 </a:t>
            </a:r>
            <a:r>
              <a:rPr lang="en-US" sz="1200" dirty="0" smtClean="0"/>
              <a:t>Reporting </a:t>
            </a:r>
            <a:r>
              <a:rPr lang="en-US" sz="1200" dirty="0"/>
              <a:t>back to the MACC Sponsor at </a:t>
            </a:r>
            <a:r>
              <a:rPr lang="en-US" sz="1200" b="1" dirty="0"/>
              <a:t>722-7100 </a:t>
            </a:r>
            <a:r>
              <a:rPr lang="en-US" sz="1200" dirty="0"/>
              <a:t>or </a:t>
            </a:r>
            <a:r>
              <a:rPr lang="en-US" sz="1200" b="1" dirty="0"/>
              <a:t>722-7114 </a:t>
            </a:r>
            <a:r>
              <a:rPr lang="en-US" sz="1200" dirty="0"/>
              <a:t>within 30 minutes</a:t>
            </a:r>
            <a:r>
              <a:rPr lang="en-US" sz="1200" dirty="0" smtClean="0"/>
              <a:t>.</a:t>
            </a:r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/>
              <a:t>The MACC Sponsor will notify all responding companies of the outcome of the call down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>
            <a:stCxn id="2" idx="2"/>
            <a:endCxn id="4" idx="3"/>
          </p:cNvCxnSpPr>
          <p:nvPr/>
        </p:nvCxnSpPr>
        <p:spPr>
          <a:xfrm flipH="1">
            <a:off x="3563888" y="1484784"/>
            <a:ext cx="905272" cy="54006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" idx="2"/>
          </p:cNvCxnSpPr>
          <p:nvPr/>
        </p:nvCxnSpPr>
        <p:spPr>
          <a:xfrm>
            <a:off x="4469160" y="1484784"/>
            <a:ext cx="1182960" cy="50405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164288" y="2852936"/>
            <a:ext cx="0" cy="43204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164288" y="4797152"/>
            <a:ext cx="0" cy="36004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55776" y="2204864"/>
            <a:ext cx="0" cy="43204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779912" y="4005064"/>
            <a:ext cx="0" cy="43204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195736" y="908720"/>
            <a:ext cx="5554960" cy="23762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algn="ctr"/>
            <a:r>
              <a:rPr lang="en-US" sz="2600" b="1" dirty="0"/>
              <a:t>Emergency Outside SPOG Boundaries</a:t>
            </a:r>
            <a:endParaRPr lang="en-US" sz="2600" dirty="0"/>
          </a:p>
          <a:p>
            <a:r>
              <a:rPr lang="en-US" sz="2600" i="1" dirty="0"/>
              <a:t> </a:t>
            </a:r>
            <a:endParaRPr lang="en-US" sz="2600" dirty="0"/>
          </a:p>
          <a:p>
            <a:r>
              <a:rPr lang="en-US" sz="2600" i="1" dirty="0"/>
              <a:t>If an emergency located outside the SPOG area boundaries is reported to the MACC Sponsor, the following guidelines apply:</a:t>
            </a:r>
            <a:endParaRPr lang="en-US" sz="2600" dirty="0"/>
          </a:p>
          <a:p>
            <a:r>
              <a:rPr lang="en-US" sz="2600" dirty="0"/>
              <a:t> </a:t>
            </a:r>
          </a:p>
          <a:p>
            <a:pPr lvl="0"/>
            <a:r>
              <a:rPr lang="en-US" sz="2600" dirty="0"/>
              <a:t>Take data from caller to determine the location and type of emergency.</a:t>
            </a:r>
          </a:p>
          <a:p>
            <a:r>
              <a:rPr lang="en-US" sz="2600" dirty="0"/>
              <a:t> </a:t>
            </a:r>
          </a:p>
          <a:p>
            <a:pPr lvl="0"/>
            <a:r>
              <a:rPr lang="en-US" sz="2600" dirty="0"/>
              <a:t>Inform the caller that he/she is located outside the defined SPOG area. For an </a:t>
            </a:r>
            <a:r>
              <a:rPr lang="en-US" sz="2600" dirty="0" err="1"/>
              <a:t>odour</a:t>
            </a:r>
            <a:r>
              <a:rPr lang="en-US" sz="2600" dirty="0"/>
              <a:t> complaint, have them call the </a:t>
            </a:r>
            <a:r>
              <a:rPr lang="en-US" sz="2600" dirty="0" smtClean="0"/>
              <a:t>AER at </a:t>
            </a:r>
            <a:r>
              <a:rPr lang="en-US" sz="2600" dirty="0"/>
              <a:t>403-340-5454 if they are unsure of the responsible company.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119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How Mutual Aid Works SPOG Mutual Aid Premise</vt:lpstr>
      <vt:lpstr>MACC</vt:lpstr>
      <vt:lpstr>  Initial Activation inside SPOG Boundaries Notification of an emergency or operating problem may come from one of several sources: MACC (Caroline Plant Board Operator) Now the Incident Commander  </vt:lpstr>
      <vt:lpstr>PowerPoint Presentation</vt:lpstr>
    </vt:vector>
  </TitlesOfParts>
  <Company>Shell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darrell.foster</dc:creator>
  <cp:lastModifiedBy>Eric</cp:lastModifiedBy>
  <cp:revision>3</cp:revision>
  <dcterms:created xsi:type="dcterms:W3CDTF">2014-08-27T16:30:00Z</dcterms:created>
  <dcterms:modified xsi:type="dcterms:W3CDTF">2015-04-09T13:48:11Z</dcterms:modified>
</cp:coreProperties>
</file>