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8" r:id="rId4"/>
    <p:sldId id="273" r:id="rId5"/>
    <p:sldId id="259"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D083-547F-418E-8242-4FC80FDF06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B80675A-D15E-443C-97FA-E4D7C7A0D9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38C53AF-C6F9-4FAB-8395-8D5E713F2D9D}"/>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5" name="Footer Placeholder 4">
            <a:extLst>
              <a:ext uri="{FF2B5EF4-FFF2-40B4-BE49-F238E27FC236}">
                <a16:creationId xmlns:a16="http://schemas.microsoft.com/office/drawing/2014/main" id="{3FE71D06-0604-4B33-8F69-80156A4B79B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6DEB6C-5D22-4D5B-BDD6-DEE173DD4028}"/>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24356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D8F2A-FA04-41C8-8085-9DE70132A01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B8D8AC5-34FD-4DB2-9982-164E57E2D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070EE9F-2FAE-455C-BB56-9F47E18A52F5}"/>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5" name="Footer Placeholder 4">
            <a:extLst>
              <a:ext uri="{FF2B5EF4-FFF2-40B4-BE49-F238E27FC236}">
                <a16:creationId xmlns:a16="http://schemas.microsoft.com/office/drawing/2014/main" id="{5D544B4E-C35C-4FCD-B0D9-15487292314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CE6F60-257D-4457-9DC7-4AFE86E003F2}"/>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78572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CD504-23FF-4F84-BBD6-F1A63F63FD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F750F36-4CA5-48CB-95CA-E959C2A6A3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EAE56FF-9E24-4B06-904E-E70ADDA69C14}"/>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5" name="Footer Placeholder 4">
            <a:extLst>
              <a:ext uri="{FF2B5EF4-FFF2-40B4-BE49-F238E27FC236}">
                <a16:creationId xmlns:a16="http://schemas.microsoft.com/office/drawing/2014/main" id="{A2F973C7-E972-46C0-A58B-DA81ECB417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2F0EA9-3334-4408-A22C-6DCBB5C8C440}"/>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5406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579D-46B1-498F-A563-404F07801D3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2315C0D-9045-42D2-BFAB-3B87D6ABD3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1CB18AF-24CC-4AFF-892A-20CF71206212}"/>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5" name="Footer Placeholder 4">
            <a:extLst>
              <a:ext uri="{FF2B5EF4-FFF2-40B4-BE49-F238E27FC236}">
                <a16:creationId xmlns:a16="http://schemas.microsoft.com/office/drawing/2014/main" id="{ABD4E887-BFF6-47DD-94B9-D46B86C0D5E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1F6D476-2609-4B3C-B51B-83598DAB0F23}"/>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363749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C234-617B-4BAF-B658-9EB0CD1AC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872084A-96C3-4669-AB87-0D7FB52C7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64E46E-6B74-4AF1-9F53-D3063D24D595}"/>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5" name="Footer Placeholder 4">
            <a:extLst>
              <a:ext uri="{FF2B5EF4-FFF2-40B4-BE49-F238E27FC236}">
                <a16:creationId xmlns:a16="http://schemas.microsoft.com/office/drawing/2014/main" id="{479AF5F1-A709-4134-8D53-0016FC8BD7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69CCBD-3549-4515-BF96-AF48B4DBB687}"/>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69326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B3209-518C-4EE1-844A-E87034A7BBD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F5E5DDA-CA10-4445-9FC8-EFDD1C0F1F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92AEBA3-CCDE-4C4C-A01C-6B7A434D86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A17E6FA-E9C5-4C76-A444-2DE056E928D9}"/>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6" name="Footer Placeholder 5">
            <a:extLst>
              <a:ext uri="{FF2B5EF4-FFF2-40B4-BE49-F238E27FC236}">
                <a16:creationId xmlns:a16="http://schemas.microsoft.com/office/drawing/2014/main" id="{130561C2-B3BF-4284-9C2C-C6EC0C2260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E562E7-F510-479C-BD05-32A6AFFA258C}"/>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358300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A94F-AE0C-4982-91FB-97B8D49B139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1AC6015-3929-46D6-8170-09F2068B56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AF4008-B758-4AF7-B744-E9782F8273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806F798-F2ED-41FC-8E66-8A2F1FA314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4FC75B-274C-4476-9A98-781FD3ED62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4BC660D-C68D-47EF-B88D-F19B02E83279}"/>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8" name="Footer Placeholder 7">
            <a:extLst>
              <a:ext uri="{FF2B5EF4-FFF2-40B4-BE49-F238E27FC236}">
                <a16:creationId xmlns:a16="http://schemas.microsoft.com/office/drawing/2014/main" id="{2D4C0EE4-1B95-4943-97CE-B16B807478B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D0FE94B-FADE-4E24-AD70-E8F242E166E5}"/>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41205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3510-CAAC-4A22-838C-EE0CC99E551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3192C34-0625-45AA-8FB8-5C827B450949}"/>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4" name="Footer Placeholder 3">
            <a:extLst>
              <a:ext uri="{FF2B5EF4-FFF2-40B4-BE49-F238E27FC236}">
                <a16:creationId xmlns:a16="http://schemas.microsoft.com/office/drawing/2014/main" id="{74FDDF5A-D9B4-4528-B6A1-86556125068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0944122-2858-4F42-AD0B-9B61F8884919}"/>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312566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74327B-BC12-4E65-BFFD-2A2B8F97A752}"/>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3" name="Footer Placeholder 2">
            <a:extLst>
              <a:ext uri="{FF2B5EF4-FFF2-40B4-BE49-F238E27FC236}">
                <a16:creationId xmlns:a16="http://schemas.microsoft.com/office/drawing/2014/main" id="{454276B3-0E09-4978-B7E3-D8456E497E4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1E54284-228D-4215-948D-111154D3702A}"/>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3649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EF2CF-17AF-4A86-ADA6-D64674595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F86039D-9462-4D33-9E5B-2388B10C8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F5E8FBD-EE3B-457C-BA0E-555E12A168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9B2DB-EB1C-42E3-9CEC-9171E378DCA7}"/>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6" name="Footer Placeholder 5">
            <a:extLst>
              <a:ext uri="{FF2B5EF4-FFF2-40B4-BE49-F238E27FC236}">
                <a16:creationId xmlns:a16="http://schemas.microsoft.com/office/drawing/2014/main" id="{89E36EE6-64DA-4CB9-BA3D-F0D171D534E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598DAAF-6E7D-49F6-BE96-96439EAD350E}"/>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111584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9EE04-80EC-47FF-A55C-9481403C32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981A1E9-E86E-4E3F-8EBC-9321EEAA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FC29B28-1F7B-4A34-BD5B-56AF659F28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C82973-82C4-4DC3-96C5-C0EDB1EF5C88}"/>
              </a:ext>
            </a:extLst>
          </p:cNvPr>
          <p:cNvSpPr>
            <a:spLocks noGrp="1"/>
          </p:cNvSpPr>
          <p:nvPr>
            <p:ph type="dt" sz="half" idx="10"/>
          </p:nvPr>
        </p:nvSpPr>
        <p:spPr/>
        <p:txBody>
          <a:bodyPr/>
          <a:lstStyle/>
          <a:p>
            <a:fld id="{9EA4C9F4-C55A-4F4B-B27E-C2672DAAB6C9}" type="datetimeFigureOut">
              <a:rPr lang="en-CA" smtClean="0"/>
              <a:t>2023-01-10</a:t>
            </a:fld>
            <a:endParaRPr lang="en-CA"/>
          </a:p>
        </p:txBody>
      </p:sp>
      <p:sp>
        <p:nvSpPr>
          <p:cNvPr id="6" name="Footer Placeholder 5">
            <a:extLst>
              <a:ext uri="{FF2B5EF4-FFF2-40B4-BE49-F238E27FC236}">
                <a16:creationId xmlns:a16="http://schemas.microsoft.com/office/drawing/2014/main" id="{B5049FCF-F63E-4806-8449-D8CED6644F9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C640EAE-962B-4D2B-896F-03CD7325A71D}"/>
              </a:ext>
            </a:extLst>
          </p:cNvPr>
          <p:cNvSpPr>
            <a:spLocks noGrp="1"/>
          </p:cNvSpPr>
          <p:nvPr>
            <p:ph type="sldNum" sz="quarter" idx="12"/>
          </p:nvPr>
        </p:nvSpPr>
        <p:spPr/>
        <p:txBody>
          <a:bodyPr/>
          <a:lstStyle/>
          <a:p>
            <a:fld id="{D56F2B12-5197-4F7E-A8C7-672DCF768268}" type="slidenum">
              <a:rPr lang="en-CA" smtClean="0"/>
              <a:t>‹#›</a:t>
            </a:fld>
            <a:endParaRPr lang="en-CA"/>
          </a:p>
        </p:txBody>
      </p:sp>
    </p:spTree>
    <p:extLst>
      <p:ext uri="{BB962C8B-B14F-4D97-AF65-F5344CB8AC3E}">
        <p14:creationId xmlns:p14="http://schemas.microsoft.com/office/powerpoint/2010/main" val="298176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6CA80E-1990-459A-BE1D-0955E9794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588AA98-746F-4762-82A6-D2E8DAAB28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146677E-B785-43F4-BF48-5D6E0116CA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4C9F4-C55A-4F4B-B27E-C2672DAAB6C9}" type="datetimeFigureOut">
              <a:rPr lang="en-CA" smtClean="0"/>
              <a:t>2023-01-10</a:t>
            </a:fld>
            <a:endParaRPr lang="en-CA"/>
          </a:p>
        </p:txBody>
      </p:sp>
      <p:sp>
        <p:nvSpPr>
          <p:cNvPr id="5" name="Footer Placeholder 4">
            <a:extLst>
              <a:ext uri="{FF2B5EF4-FFF2-40B4-BE49-F238E27FC236}">
                <a16:creationId xmlns:a16="http://schemas.microsoft.com/office/drawing/2014/main" id="{1FF34C05-4DDD-407C-9109-00CF836E70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12FB509-FC82-4258-99E8-DCBC703DE4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F2B12-5197-4F7E-A8C7-672DCF768268}" type="slidenum">
              <a:rPr lang="en-CA" smtClean="0"/>
              <a:t>‹#›</a:t>
            </a:fld>
            <a:endParaRPr lang="en-CA"/>
          </a:p>
        </p:txBody>
      </p:sp>
    </p:spTree>
    <p:extLst>
      <p:ext uri="{BB962C8B-B14F-4D97-AF65-F5344CB8AC3E}">
        <p14:creationId xmlns:p14="http://schemas.microsoft.com/office/powerpoint/2010/main" val="2132998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101C28-9044-40E5-820F-7CFE25EB41DB}"/>
              </a:ext>
            </a:extLst>
          </p:cNvPr>
          <p:cNvSpPr txBox="1"/>
          <p:nvPr/>
        </p:nvSpPr>
        <p:spPr>
          <a:xfrm>
            <a:off x="3809996" y="2938813"/>
            <a:ext cx="4572002" cy="1015663"/>
          </a:xfrm>
          <a:prstGeom prst="rect">
            <a:avLst/>
          </a:prstGeom>
          <a:noFill/>
          <a:ln w="38100">
            <a:solidFill>
              <a:schemeClr val="tx1"/>
            </a:solidFill>
          </a:ln>
        </p:spPr>
        <p:txBody>
          <a:bodyPr wrap="square" rtlCol="0">
            <a:spAutoFit/>
          </a:bodyPr>
          <a:lstStyle/>
          <a:p>
            <a:pPr algn="ctr"/>
            <a:r>
              <a:rPr lang="en-CA" sz="2000" b="1" dirty="0">
                <a:latin typeface="Palatino Linotype" panose="02040502050505030304" pitchFamily="18" charset="0"/>
                <a:cs typeface="Times New Roman" panose="02020603050405020304" pitchFamily="18" charset="0"/>
              </a:rPr>
              <a:t>ENERGY TRANSITION</a:t>
            </a:r>
          </a:p>
          <a:p>
            <a:pPr algn="ctr"/>
            <a:r>
              <a:rPr lang="en-CA" sz="2000" dirty="0">
                <a:latin typeface="Palatino Linotype" panose="02040502050505030304" pitchFamily="18" charset="0"/>
                <a:cs typeface="Times New Roman" panose="02020603050405020304" pitchFamily="18" charset="0"/>
              </a:rPr>
              <a:t>Civilization and Generational Shift</a:t>
            </a:r>
          </a:p>
          <a:p>
            <a:pPr algn="ctr"/>
            <a:r>
              <a:rPr lang="en-CA" sz="2000" dirty="0">
                <a:latin typeface="Palatino Linotype" panose="02040502050505030304" pitchFamily="18" charset="0"/>
                <a:cs typeface="Times New Roman" panose="02020603050405020304" pitchFamily="18" charset="0"/>
              </a:rPr>
              <a:t>Massive Transition</a:t>
            </a:r>
          </a:p>
        </p:txBody>
      </p:sp>
      <p:sp>
        <p:nvSpPr>
          <p:cNvPr id="5" name="TextBox 4">
            <a:extLst>
              <a:ext uri="{FF2B5EF4-FFF2-40B4-BE49-F238E27FC236}">
                <a16:creationId xmlns:a16="http://schemas.microsoft.com/office/drawing/2014/main" id="{C8464579-AC13-4771-ABA7-047D82C09784}"/>
              </a:ext>
            </a:extLst>
          </p:cNvPr>
          <p:cNvSpPr txBox="1"/>
          <p:nvPr/>
        </p:nvSpPr>
        <p:spPr>
          <a:xfrm>
            <a:off x="5080742" y="363088"/>
            <a:ext cx="3962401" cy="1831271"/>
          </a:xfrm>
          <a:prstGeom prst="rect">
            <a:avLst/>
          </a:prstGeom>
          <a:noFill/>
          <a:ln w="38100">
            <a:solidFill>
              <a:schemeClr val="tx1"/>
            </a:solidFill>
          </a:ln>
        </p:spPr>
        <p:txBody>
          <a:bodyPr wrap="square" rtlCol="0">
            <a:spAutoFit/>
          </a:bodyPr>
          <a:lstStyle/>
          <a:p>
            <a:pPr algn="ctr"/>
            <a:r>
              <a:rPr lang="en-CA" sz="1600" b="1" u="sng" dirty="0">
                <a:latin typeface="Palatino Linotype" panose="02040502050505030304" pitchFamily="18" charset="0"/>
                <a:cs typeface="Times New Roman" panose="02020603050405020304" pitchFamily="18" charset="0"/>
              </a:rPr>
              <a:t>PRODUCTION</a:t>
            </a:r>
          </a:p>
          <a:p>
            <a:pPr algn="ctr"/>
            <a:endParaRPr lang="en-CA" sz="1600" b="1" dirty="0">
              <a:latin typeface="Palatino Linotype" panose="02040502050505030304" pitchFamily="18" charset="0"/>
              <a:cs typeface="Times New Roman" panose="02020603050405020304" pitchFamily="18" charset="0"/>
            </a:endParaRPr>
          </a:p>
          <a:p>
            <a:pPr algn="ctr"/>
            <a:endParaRPr lang="en-CA" sz="1600" b="1" dirty="0">
              <a:latin typeface="Palatino Linotype" panose="02040502050505030304" pitchFamily="18" charset="0"/>
              <a:cs typeface="Times New Roman" panose="02020603050405020304" pitchFamily="18" charset="0"/>
            </a:endParaRPr>
          </a:p>
          <a:p>
            <a:pPr algn="ctr"/>
            <a:endParaRPr lang="en-CA" sz="1600" b="1" dirty="0">
              <a:latin typeface="Palatino Linotype" panose="02040502050505030304" pitchFamily="18" charset="0"/>
              <a:cs typeface="Times New Roman" panose="02020603050405020304" pitchFamily="18" charset="0"/>
            </a:endParaRPr>
          </a:p>
          <a:p>
            <a:pPr algn="ctr"/>
            <a:endParaRPr lang="en-CA" sz="1600" b="1" dirty="0">
              <a:latin typeface="Palatino Linotype" panose="02040502050505030304" pitchFamily="18" charset="0"/>
              <a:cs typeface="Times New Roman" panose="02020603050405020304" pitchFamily="18" charset="0"/>
            </a:endParaRPr>
          </a:p>
          <a:p>
            <a:pPr algn="ctr"/>
            <a:endParaRPr lang="en-CA" sz="1600" b="1" dirty="0">
              <a:latin typeface="Palatino Linotype" panose="02040502050505030304" pitchFamily="18" charset="0"/>
              <a:cs typeface="Times New Roman" panose="02020603050405020304" pitchFamily="18" charset="0"/>
            </a:endParaRPr>
          </a:p>
          <a:p>
            <a:pPr algn="ctr"/>
            <a:endParaRPr lang="en-CA" sz="1400" b="1" dirty="0">
              <a:latin typeface="Palatino Linotype" panose="02040502050505030304" pitchFamily="18" charset="0"/>
              <a:cs typeface="Times New Roman" panose="02020603050405020304" pitchFamily="18" charset="0"/>
            </a:endParaRPr>
          </a:p>
          <a:p>
            <a:pPr algn="ctr"/>
            <a:endParaRPr lang="en-CA" sz="100" b="1" dirty="0">
              <a:latin typeface="Palatino Linotype" panose="0204050205050503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11BC5C6-BE66-467F-8FE5-E5C46582F75C}"/>
              </a:ext>
            </a:extLst>
          </p:cNvPr>
          <p:cNvSpPr txBox="1"/>
          <p:nvPr/>
        </p:nvSpPr>
        <p:spPr>
          <a:xfrm>
            <a:off x="5228661" y="778586"/>
            <a:ext cx="1734670" cy="861774"/>
          </a:xfrm>
          <a:prstGeom prst="rect">
            <a:avLst/>
          </a:prstGeom>
          <a:noFill/>
        </p:spPr>
        <p:txBody>
          <a:bodyPr wrap="square" rtlCol="0">
            <a:spAutoFit/>
          </a:bodyPr>
          <a:lstStyle/>
          <a:p>
            <a:pPr algn="ctr"/>
            <a:r>
              <a:rPr lang="en-CA" sz="1600" u="sng" dirty="0">
                <a:latin typeface="Palatino Linotype" panose="02040502050505030304" pitchFamily="18" charset="0"/>
                <a:cs typeface="Times New Roman" panose="02020603050405020304" pitchFamily="18" charset="0"/>
              </a:rPr>
              <a:t>Traditional</a:t>
            </a:r>
            <a:r>
              <a:rPr lang="en-CA" sz="1600" dirty="0">
                <a:latin typeface="Palatino Linotype" panose="02040502050505030304" pitchFamily="18" charset="0"/>
                <a:cs typeface="Times New Roman" panose="02020603050405020304" pitchFamily="18" charset="0"/>
              </a:rPr>
              <a:t> </a:t>
            </a:r>
          </a:p>
          <a:p>
            <a:pPr algn="ctr"/>
            <a:r>
              <a:rPr lang="en-CA" sz="1600" dirty="0">
                <a:latin typeface="Palatino Linotype" panose="02040502050505030304" pitchFamily="18" charset="0"/>
                <a:cs typeface="Times New Roman" panose="02020603050405020304" pitchFamily="18" charset="0"/>
              </a:rPr>
              <a:t>Conventional</a:t>
            </a:r>
          </a:p>
          <a:p>
            <a:pPr algn="ctr"/>
            <a:r>
              <a:rPr lang="en-CA" sz="1600" dirty="0">
                <a:latin typeface="Palatino Linotype" panose="02040502050505030304" pitchFamily="18" charset="0"/>
                <a:cs typeface="Times New Roman" panose="02020603050405020304" pitchFamily="18" charset="0"/>
              </a:rPr>
              <a:t>Oil Sands</a:t>
            </a:r>
          </a:p>
        </p:txBody>
      </p:sp>
      <p:sp>
        <p:nvSpPr>
          <p:cNvPr id="7" name="TextBox 6">
            <a:extLst>
              <a:ext uri="{FF2B5EF4-FFF2-40B4-BE49-F238E27FC236}">
                <a16:creationId xmlns:a16="http://schemas.microsoft.com/office/drawing/2014/main" id="{8FFD6B96-5C4A-463E-BE38-48C31D49303E}"/>
              </a:ext>
            </a:extLst>
          </p:cNvPr>
          <p:cNvSpPr txBox="1"/>
          <p:nvPr/>
        </p:nvSpPr>
        <p:spPr>
          <a:xfrm>
            <a:off x="7160559" y="778586"/>
            <a:ext cx="1734670" cy="1354217"/>
          </a:xfrm>
          <a:prstGeom prst="rect">
            <a:avLst/>
          </a:prstGeom>
          <a:noFill/>
        </p:spPr>
        <p:txBody>
          <a:bodyPr wrap="square" rtlCol="0">
            <a:spAutoFit/>
          </a:bodyPr>
          <a:lstStyle/>
          <a:p>
            <a:pPr algn="ctr"/>
            <a:r>
              <a:rPr lang="en-CA" sz="1600" u="sng" dirty="0">
                <a:latin typeface="Palatino Linotype" panose="02040502050505030304" pitchFamily="18" charset="0"/>
                <a:cs typeface="Times New Roman" panose="02020603050405020304" pitchFamily="18" charset="0"/>
              </a:rPr>
              <a:t>Renewable</a:t>
            </a:r>
            <a:r>
              <a:rPr lang="en-CA" sz="1600" dirty="0">
                <a:latin typeface="Palatino Linotype" panose="02040502050505030304" pitchFamily="18" charset="0"/>
                <a:cs typeface="Times New Roman" panose="02020603050405020304" pitchFamily="18" charset="0"/>
              </a:rPr>
              <a:t> </a:t>
            </a:r>
          </a:p>
          <a:p>
            <a:pPr algn="ctr"/>
            <a:r>
              <a:rPr lang="en-CA" sz="1600" dirty="0">
                <a:latin typeface="Palatino Linotype" panose="02040502050505030304" pitchFamily="18" charset="0"/>
                <a:cs typeface="Times New Roman" panose="02020603050405020304" pitchFamily="18" charset="0"/>
              </a:rPr>
              <a:t>Wind and Solar</a:t>
            </a:r>
          </a:p>
          <a:p>
            <a:pPr algn="ctr"/>
            <a:r>
              <a:rPr lang="en-CA" sz="1600" dirty="0">
                <a:latin typeface="Palatino Linotype" panose="02040502050505030304" pitchFamily="18" charset="0"/>
                <a:cs typeface="Times New Roman" panose="02020603050405020304" pitchFamily="18" charset="0"/>
              </a:rPr>
              <a:t>Geothermal</a:t>
            </a:r>
          </a:p>
          <a:p>
            <a:pPr algn="ctr"/>
            <a:r>
              <a:rPr lang="en-CA" sz="1600" dirty="0">
                <a:latin typeface="Palatino Linotype" panose="02040502050505030304" pitchFamily="18" charset="0"/>
                <a:cs typeface="Times New Roman" panose="02020603050405020304" pitchFamily="18" charset="0"/>
              </a:rPr>
              <a:t>MRDA</a:t>
            </a:r>
          </a:p>
          <a:p>
            <a:pPr algn="ctr"/>
            <a:r>
              <a:rPr lang="en-CA" sz="1600" dirty="0">
                <a:latin typeface="Palatino Linotype" panose="02040502050505030304" pitchFamily="18" charset="0"/>
                <a:cs typeface="Times New Roman" panose="02020603050405020304" pitchFamily="18" charset="0"/>
              </a:rPr>
              <a:t>Battery Storage</a:t>
            </a:r>
          </a:p>
        </p:txBody>
      </p:sp>
      <p:sp>
        <p:nvSpPr>
          <p:cNvPr id="8" name="TextBox 7">
            <a:extLst>
              <a:ext uri="{FF2B5EF4-FFF2-40B4-BE49-F238E27FC236}">
                <a16:creationId xmlns:a16="http://schemas.microsoft.com/office/drawing/2014/main" id="{F17A088D-63DA-46D1-B839-0F82644C4BFA}"/>
              </a:ext>
            </a:extLst>
          </p:cNvPr>
          <p:cNvSpPr txBox="1"/>
          <p:nvPr/>
        </p:nvSpPr>
        <p:spPr>
          <a:xfrm>
            <a:off x="6687668" y="778586"/>
            <a:ext cx="748554" cy="338554"/>
          </a:xfrm>
          <a:prstGeom prst="rect">
            <a:avLst/>
          </a:prstGeom>
          <a:noFill/>
        </p:spPr>
        <p:txBody>
          <a:bodyPr wrap="square" rtlCol="0">
            <a:spAutoFit/>
          </a:bodyPr>
          <a:lstStyle/>
          <a:p>
            <a:pPr algn="ctr"/>
            <a:r>
              <a:rPr lang="en-CA" sz="1600" u="sng" dirty="0">
                <a:latin typeface="Palatino Linotype" panose="02040502050505030304" pitchFamily="18" charset="0"/>
                <a:cs typeface="Times New Roman" panose="02020603050405020304" pitchFamily="18" charset="0"/>
              </a:rPr>
              <a:t>vs</a:t>
            </a:r>
            <a:endParaRPr lang="en-CA" sz="1600" dirty="0">
              <a:latin typeface="Palatino Linotype" panose="0204050205050503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1A60BAB-2CC3-4A54-B2DE-52E2F9398D51}"/>
              </a:ext>
            </a:extLst>
          </p:cNvPr>
          <p:cNvSpPr txBox="1"/>
          <p:nvPr/>
        </p:nvSpPr>
        <p:spPr>
          <a:xfrm>
            <a:off x="9188821" y="2551837"/>
            <a:ext cx="2442882" cy="1569660"/>
          </a:xfrm>
          <a:prstGeom prst="rect">
            <a:avLst/>
          </a:prstGeom>
          <a:noFill/>
          <a:ln w="38100">
            <a:solidFill>
              <a:schemeClr val="tx1"/>
            </a:solidFill>
          </a:ln>
        </p:spPr>
        <p:txBody>
          <a:bodyPr wrap="square" rtlCol="0">
            <a:spAutoFit/>
          </a:bodyPr>
          <a:lstStyle/>
          <a:p>
            <a:pPr algn="ctr"/>
            <a:r>
              <a:rPr lang="en-CA" sz="1600" b="1" u="sng" dirty="0">
                <a:latin typeface="Palatino Linotype" panose="02040502050505030304" pitchFamily="18" charset="0"/>
                <a:cs typeface="Times New Roman" panose="02020603050405020304" pitchFamily="18" charset="0"/>
              </a:rPr>
              <a:t>PROPERTY RIGHTS</a:t>
            </a:r>
          </a:p>
          <a:p>
            <a:pPr algn="ctr"/>
            <a:r>
              <a:rPr lang="en-CA" sz="1600" dirty="0">
                <a:latin typeface="Palatino Linotype" panose="02040502050505030304" pitchFamily="18" charset="0"/>
                <a:cs typeface="Times New Roman" panose="02020603050405020304" pitchFamily="18" charset="0"/>
              </a:rPr>
              <a:t>Unregulated leases</a:t>
            </a:r>
          </a:p>
          <a:p>
            <a:pPr algn="ctr"/>
            <a:r>
              <a:rPr lang="en-CA" sz="1600" dirty="0">
                <a:latin typeface="Palatino Linotype" panose="02040502050505030304" pitchFamily="18" charset="0"/>
                <a:cs typeface="Times New Roman" panose="02020603050405020304" pitchFamily="18" charset="0"/>
              </a:rPr>
              <a:t>No OWA</a:t>
            </a:r>
          </a:p>
          <a:p>
            <a:pPr algn="ctr"/>
            <a:r>
              <a:rPr lang="en-CA" sz="1600" dirty="0">
                <a:latin typeface="Palatino Linotype" panose="02040502050505030304" pitchFamily="18" charset="0"/>
                <a:cs typeface="Times New Roman" panose="02020603050405020304" pitchFamily="18" charset="0"/>
              </a:rPr>
              <a:t>MGA exposure</a:t>
            </a:r>
          </a:p>
          <a:p>
            <a:pPr algn="ctr"/>
            <a:r>
              <a:rPr lang="en-CA" sz="1600" dirty="0">
                <a:latin typeface="Palatino Linotype" panose="02040502050505030304" pitchFamily="18" charset="0"/>
                <a:cs typeface="Times New Roman" panose="02020603050405020304" pitchFamily="18" charset="0"/>
              </a:rPr>
              <a:t>No LPRT</a:t>
            </a:r>
          </a:p>
          <a:p>
            <a:pPr algn="ctr"/>
            <a:r>
              <a:rPr lang="en-CA" sz="1600" dirty="0">
                <a:latin typeface="Palatino Linotype" panose="02040502050505030304" pitchFamily="18" charset="0"/>
                <a:cs typeface="Times New Roman" panose="02020603050405020304" pitchFamily="18" charset="0"/>
              </a:rPr>
              <a:t>Public Interest</a:t>
            </a:r>
          </a:p>
        </p:txBody>
      </p:sp>
      <p:sp>
        <p:nvSpPr>
          <p:cNvPr id="10" name="TextBox 9">
            <a:extLst>
              <a:ext uri="{FF2B5EF4-FFF2-40B4-BE49-F238E27FC236}">
                <a16:creationId xmlns:a16="http://schemas.microsoft.com/office/drawing/2014/main" id="{8073B957-8112-4425-8B6F-502498FEB2D1}"/>
              </a:ext>
            </a:extLst>
          </p:cNvPr>
          <p:cNvSpPr txBox="1"/>
          <p:nvPr/>
        </p:nvSpPr>
        <p:spPr>
          <a:xfrm>
            <a:off x="5997387" y="4740586"/>
            <a:ext cx="3045756" cy="1323439"/>
          </a:xfrm>
          <a:prstGeom prst="rect">
            <a:avLst/>
          </a:prstGeom>
          <a:noFill/>
          <a:ln w="38100">
            <a:solidFill>
              <a:schemeClr val="tx1"/>
            </a:solidFill>
          </a:ln>
        </p:spPr>
        <p:txBody>
          <a:bodyPr wrap="square" rtlCol="0">
            <a:spAutoFit/>
          </a:bodyPr>
          <a:lstStyle/>
          <a:p>
            <a:pPr algn="ctr"/>
            <a:r>
              <a:rPr lang="en-CA" sz="1600" b="1" u="sng" dirty="0">
                <a:latin typeface="Palatino Linotype" panose="02040502050505030304" pitchFamily="18" charset="0"/>
                <a:cs typeface="Times New Roman" panose="02020603050405020304" pitchFamily="18" charset="0"/>
              </a:rPr>
              <a:t>CONSUMPTION</a:t>
            </a:r>
          </a:p>
          <a:p>
            <a:pPr algn="ctr"/>
            <a:r>
              <a:rPr lang="en-CA" sz="1600" dirty="0">
                <a:latin typeface="Palatino Linotype" panose="02040502050505030304" pitchFamily="18" charset="0"/>
                <a:cs typeface="Times New Roman" panose="02020603050405020304" pitchFamily="18" charset="0"/>
              </a:rPr>
              <a:t>Replace Fossil Fuels</a:t>
            </a:r>
          </a:p>
          <a:p>
            <a:pPr algn="ctr"/>
            <a:r>
              <a:rPr lang="en-CA" sz="1600" dirty="0">
                <a:latin typeface="Palatino Linotype" panose="02040502050505030304" pitchFamily="18" charset="0"/>
                <a:cs typeface="Times New Roman" panose="02020603050405020304" pitchFamily="18" charset="0"/>
              </a:rPr>
              <a:t>Electric Vehicles</a:t>
            </a:r>
          </a:p>
          <a:p>
            <a:pPr algn="ctr"/>
            <a:r>
              <a:rPr lang="en-CA" sz="1600" dirty="0">
                <a:latin typeface="Palatino Linotype" panose="02040502050505030304" pitchFamily="18" charset="0"/>
                <a:cs typeface="Times New Roman" panose="02020603050405020304" pitchFamily="18" charset="0"/>
              </a:rPr>
              <a:t>Grid Modernization</a:t>
            </a:r>
          </a:p>
          <a:p>
            <a:pPr algn="ctr"/>
            <a:r>
              <a:rPr lang="en-CA" sz="1600" dirty="0">
                <a:latin typeface="Palatino Linotype" panose="02040502050505030304" pitchFamily="18" charset="0"/>
                <a:cs typeface="Times New Roman" panose="02020603050405020304" pitchFamily="18" charset="0"/>
              </a:rPr>
              <a:t>Grid Defection</a:t>
            </a:r>
          </a:p>
        </p:txBody>
      </p:sp>
      <p:sp>
        <p:nvSpPr>
          <p:cNvPr id="11" name="TextBox 10">
            <a:extLst>
              <a:ext uri="{FF2B5EF4-FFF2-40B4-BE49-F238E27FC236}">
                <a16:creationId xmlns:a16="http://schemas.microsoft.com/office/drawing/2014/main" id="{1A813E9D-7252-4933-9C71-2DF8CF20CCD4}"/>
              </a:ext>
            </a:extLst>
          </p:cNvPr>
          <p:cNvSpPr txBox="1"/>
          <p:nvPr/>
        </p:nvSpPr>
        <p:spPr>
          <a:xfrm>
            <a:off x="2774574" y="4879085"/>
            <a:ext cx="2680448" cy="1077218"/>
          </a:xfrm>
          <a:prstGeom prst="rect">
            <a:avLst/>
          </a:prstGeom>
          <a:noFill/>
          <a:ln w="38100">
            <a:solidFill>
              <a:schemeClr val="tx1"/>
            </a:solidFill>
          </a:ln>
        </p:spPr>
        <p:txBody>
          <a:bodyPr wrap="square" rtlCol="0">
            <a:spAutoFit/>
          </a:bodyPr>
          <a:lstStyle/>
          <a:p>
            <a:pPr algn="ctr"/>
            <a:r>
              <a:rPr lang="en-CA" sz="1600" b="1" u="sng" dirty="0">
                <a:latin typeface="Palatino Linotype" panose="02040502050505030304" pitchFamily="18" charset="0"/>
                <a:cs typeface="Times New Roman" panose="02020603050405020304" pitchFamily="18" charset="0"/>
              </a:rPr>
              <a:t>REGULATORY</a:t>
            </a:r>
          </a:p>
          <a:p>
            <a:pPr algn="ctr"/>
            <a:r>
              <a:rPr lang="en-CA" sz="1600" dirty="0">
                <a:latin typeface="Palatino Linotype" panose="02040502050505030304" pitchFamily="18" charset="0"/>
                <a:cs typeface="Times New Roman" panose="02020603050405020304" pitchFamily="18" charset="0"/>
              </a:rPr>
              <a:t>AUC- Rule 007</a:t>
            </a:r>
          </a:p>
          <a:p>
            <a:pPr algn="ctr"/>
            <a:r>
              <a:rPr lang="en-CA" sz="1600" dirty="0">
                <a:latin typeface="Palatino Linotype" panose="02040502050505030304" pitchFamily="18" charset="0"/>
                <a:cs typeface="Times New Roman" panose="02020603050405020304" pitchFamily="18" charset="0"/>
              </a:rPr>
              <a:t>Municipal authority</a:t>
            </a:r>
          </a:p>
          <a:p>
            <a:pPr algn="ctr"/>
            <a:r>
              <a:rPr lang="en-CA" sz="1600" dirty="0">
                <a:latin typeface="Palatino Linotype" panose="02040502050505030304" pitchFamily="18" charset="0"/>
                <a:cs typeface="Times New Roman" panose="02020603050405020304" pitchFamily="18" charset="0"/>
              </a:rPr>
              <a:t>Public Interest</a:t>
            </a:r>
          </a:p>
        </p:txBody>
      </p:sp>
      <p:sp>
        <p:nvSpPr>
          <p:cNvPr id="12" name="TextBox 11">
            <a:extLst>
              <a:ext uri="{FF2B5EF4-FFF2-40B4-BE49-F238E27FC236}">
                <a16:creationId xmlns:a16="http://schemas.microsoft.com/office/drawing/2014/main" id="{502E77EC-6199-4F2D-9FB2-76112436CAC8}"/>
              </a:ext>
            </a:extLst>
          </p:cNvPr>
          <p:cNvSpPr txBox="1"/>
          <p:nvPr/>
        </p:nvSpPr>
        <p:spPr>
          <a:xfrm>
            <a:off x="452901" y="2646425"/>
            <a:ext cx="2680448" cy="1569660"/>
          </a:xfrm>
          <a:prstGeom prst="rect">
            <a:avLst/>
          </a:prstGeom>
          <a:noFill/>
          <a:ln w="38100">
            <a:solidFill>
              <a:schemeClr val="tx1"/>
            </a:solidFill>
          </a:ln>
        </p:spPr>
        <p:txBody>
          <a:bodyPr wrap="square" rtlCol="0">
            <a:spAutoFit/>
          </a:bodyPr>
          <a:lstStyle/>
          <a:p>
            <a:pPr algn="ctr"/>
            <a:r>
              <a:rPr lang="en-CA" sz="1600" b="1" u="sng" dirty="0">
                <a:latin typeface="Palatino Linotype" panose="02040502050505030304" pitchFamily="18" charset="0"/>
                <a:cs typeface="Times New Roman" panose="02020603050405020304" pitchFamily="18" charset="0"/>
              </a:rPr>
              <a:t>INVESTMENT</a:t>
            </a:r>
          </a:p>
          <a:p>
            <a:pPr algn="ctr"/>
            <a:r>
              <a:rPr lang="en-CA" sz="1600" dirty="0">
                <a:latin typeface="Palatino Linotype" panose="02040502050505030304" pitchFamily="18" charset="0"/>
                <a:cs typeface="Times New Roman" panose="02020603050405020304" pitchFamily="18" charset="0"/>
              </a:rPr>
              <a:t>Subsidize transmission</a:t>
            </a:r>
          </a:p>
          <a:p>
            <a:pPr algn="ctr"/>
            <a:r>
              <a:rPr lang="en-CA" sz="1600" dirty="0">
                <a:latin typeface="Palatino Linotype" panose="02040502050505030304" pitchFamily="18" charset="0"/>
                <a:cs typeface="Times New Roman" panose="02020603050405020304" pitchFamily="18" charset="0"/>
              </a:rPr>
              <a:t>8% Return</a:t>
            </a:r>
          </a:p>
          <a:p>
            <a:pPr algn="ctr"/>
            <a:r>
              <a:rPr lang="en-CA" sz="1600" dirty="0">
                <a:latin typeface="Palatino Linotype" panose="02040502050505030304" pitchFamily="18" charset="0"/>
                <a:cs typeface="Times New Roman" panose="02020603050405020304" pitchFamily="18" charset="0"/>
              </a:rPr>
              <a:t>Property Taxes</a:t>
            </a:r>
          </a:p>
          <a:p>
            <a:pPr algn="ctr"/>
            <a:r>
              <a:rPr lang="en-CA" sz="1600" dirty="0">
                <a:latin typeface="Palatino Linotype" panose="02040502050505030304" pitchFamily="18" charset="0"/>
                <a:cs typeface="Times New Roman" panose="02020603050405020304" pitchFamily="18" charset="0"/>
              </a:rPr>
              <a:t>Who gets Carbon Credits</a:t>
            </a:r>
          </a:p>
          <a:p>
            <a:pPr algn="ctr"/>
            <a:r>
              <a:rPr lang="en-CA" sz="1600" dirty="0">
                <a:latin typeface="Palatino Linotype" panose="02040502050505030304" pitchFamily="18" charset="0"/>
                <a:cs typeface="Times New Roman" panose="02020603050405020304" pitchFamily="18" charset="0"/>
              </a:rPr>
              <a:t>Small or big projects</a:t>
            </a:r>
          </a:p>
        </p:txBody>
      </p:sp>
      <p:sp>
        <p:nvSpPr>
          <p:cNvPr id="13" name="TextBox 12">
            <a:extLst>
              <a:ext uri="{FF2B5EF4-FFF2-40B4-BE49-F238E27FC236}">
                <a16:creationId xmlns:a16="http://schemas.microsoft.com/office/drawing/2014/main" id="{0B1BC28B-B740-4E58-8AC0-6F7B02F251AE}"/>
              </a:ext>
            </a:extLst>
          </p:cNvPr>
          <p:cNvSpPr txBox="1"/>
          <p:nvPr/>
        </p:nvSpPr>
        <p:spPr>
          <a:xfrm>
            <a:off x="1818710" y="778586"/>
            <a:ext cx="2680448" cy="1077218"/>
          </a:xfrm>
          <a:prstGeom prst="rect">
            <a:avLst/>
          </a:prstGeom>
          <a:noFill/>
          <a:ln w="38100">
            <a:solidFill>
              <a:schemeClr val="tx1"/>
            </a:solidFill>
          </a:ln>
        </p:spPr>
        <p:txBody>
          <a:bodyPr wrap="square" rtlCol="0">
            <a:spAutoFit/>
          </a:bodyPr>
          <a:lstStyle/>
          <a:p>
            <a:pPr algn="ctr"/>
            <a:r>
              <a:rPr lang="en-CA" sz="1600" b="1" u="sng" dirty="0">
                <a:latin typeface="Palatino Linotype" panose="02040502050505030304" pitchFamily="18" charset="0"/>
                <a:cs typeface="Times New Roman" panose="02020603050405020304" pitchFamily="18" charset="0"/>
              </a:rPr>
              <a:t>ESG’s</a:t>
            </a:r>
          </a:p>
          <a:p>
            <a:pPr algn="ctr"/>
            <a:r>
              <a:rPr lang="en-CA" sz="1600" dirty="0">
                <a:latin typeface="Palatino Linotype" panose="02040502050505030304" pitchFamily="18" charset="0"/>
                <a:cs typeface="Times New Roman" panose="02020603050405020304" pitchFamily="18" charset="0"/>
              </a:rPr>
              <a:t>Climate Change</a:t>
            </a:r>
          </a:p>
          <a:p>
            <a:pPr algn="ctr"/>
            <a:r>
              <a:rPr lang="en-CA" sz="1600" dirty="0">
                <a:latin typeface="Palatino Linotype" panose="02040502050505030304" pitchFamily="18" charset="0"/>
                <a:cs typeface="Times New Roman" panose="02020603050405020304" pitchFamily="18" charset="0"/>
              </a:rPr>
              <a:t>High Efficiencies</a:t>
            </a:r>
          </a:p>
          <a:p>
            <a:pPr algn="ctr"/>
            <a:r>
              <a:rPr lang="en-CA" sz="1600" dirty="0">
                <a:latin typeface="Palatino Linotype" panose="02040502050505030304" pitchFamily="18" charset="0"/>
                <a:cs typeface="Times New Roman" panose="02020603050405020304" pitchFamily="18" charset="0"/>
              </a:rPr>
              <a:t>Smart Grid</a:t>
            </a:r>
          </a:p>
        </p:txBody>
      </p:sp>
      <p:sp>
        <p:nvSpPr>
          <p:cNvPr id="14" name="Arrow: Down 13">
            <a:extLst>
              <a:ext uri="{FF2B5EF4-FFF2-40B4-BE49-F238E27FC236}">
                <a16:creationId xmlns:a16="http://schemas.microsoft.com/office/drawing/2014/main" id="{18EA8E98-34B2-47BF-B886-71589E738EAD}"/>
              </a:ext>
            </a:extLst>
          </p:cNvPr>
          <p:cNvSpPr/>
          <p:nvPr/>
        </p:nvSpPr>
        <p:spPr>
          <a:xfrm rot="10800000">
            <a:off x="7371225" y="4116227"/>
            <a:ext cx="298079" cy="4626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latin typeface="Palatino Linotype" panose="02040502050505030304" pitchFamily="18" charset="0"/>
            </a:endParaRPr>
          </a:p>
        </p:txBody>
      </p:sp>
      <p:sp>
        <p:nvSpPr>
          <p:cNvPr id="15" name="Arrow: Down 14">
            <a:extLst>
              <a:ext uri="{FF2B5EF4-FFF2-40B4-BE49-F238E27FC236}">
                <a16:creationId xmlns:a16="http://schemas.microsoft.com/office/drawing/2014/main" id="{CF0B4085-DA9F-4238-8BB8-6D11DBF8AF61}"/>
              </a:ext>
            </a:extLst>
          </p:cNvPr>
          <p:cNvSpPr/>
          <p:nvPr/>
        </p:nvSpPr>
        <p:spPr>
          <a:xfrm rot="10800000">
            <a:off x="4782663" y="4185476"/>
            <a:ext cx="298079" cy="4626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latin typeface="Palatino Linotype" panose="02040502050505030304" pitchFamily="18" charset="0"/>
            </a:endParaRPr>
          </a:p>
        </p:txBody>
      </p:sp>
      <p:sp>
        <p:nvSpPr>
          <p:cNvPr id="16" name="Arrow: Down 15">
            <a:extLst>
              <a:ext uri="{FF2B5EF4-FFF2-40B4-BE49-F238E27FC236}">
                <a16:creationId xmlns:a16="http://schemas.microsoft.com/office/drawing/2014/main" id="{677B31D6-10CA-41BD-8EB5-E30C37AF0690}"/>
              </a:ext>
            </a:extLst>
          </p:cNvPr>
          <p:cNvSpPr/>
          <p:nvPr/>
        </p:nvSpPr>
        <p:spPr>
          <a:xfrm rot="5400000">
            <a:off x="8636369" y="3215340"/>
            <a:ext cx="298079" cy="4626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latin typeface="Palatino Linotype" panose="02040502050505030304" pitchFamily="18" charset="0"/>
            </a:endParaRPr>
          </a:p>
        </p:txBody>
      </p:sp>
      <p:sp>
        <p:nvSpPr>
          <p:cNvPr id="17" name="Arrow: Down 16">
            <a:extLst>
              <a:ext uri="{FF2B5EF4-FFF2-40B4-BE49-F238E27FC236}">
                <a16:creationId xmlns:a16="http://schemas.microsoft.com/office/drawing/2014/main" id="{302CE8EA-0121-4E20-A1B4-C73B6943E188}"/>
              </a:ext>
            </a:extLst>
          </p:cNvPr>
          <p:cNvSpPr/>
          <p:nvPr/>
        </p:nvSpPr>
        <p:spPr>
          <a:xfrm rot="16200000">
            <a:off x="3322633" y="3215339"/>
            <a:ext cx="298079" cy="4626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latin typeface="Palatino Linotype" panose="02040502050505030304" pitchFamily="18" charset="0"/>
            </a:endParaRPr>
          </a:p>
        </p:txBody>
      </p:sp>
      <p:sp>
        <p:nvSpPr>
          <p:cNvPr id="18" name="Arrow: Down 17">
            <a:extLst>
              <a:ext uri="{FF2B5EF4-FFF2-40B4-BE49-F238E27FC236}">
                <a16:creationId xmlns:a16="http://schemas.microsoft.com/office/drawing/2014/main" id="{90F5D815-8082-4C37-816B-4922204F4504}"/>
              </a:ext>
            </a:extLst>
          </p:cNvPr>
          <p:cNvSpPr/>
          <p:nvPr/>
        </p:nvSpPr>
        <p:spPr>
          <a:xfrm>
            <a:off x="4114798" y="2166004"/>
            <a:ext cx="298079" cy="4626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latin typeface="Palatino Linotype" panose="02040502050505030304" pitchFamily="18" charset="0"/>
            </a:endParaRPr>
          </a:p>
        </p:txBody>
      </p:sp>
      <p:sp>
        <p:nvSpPr>
          <p:cNvPr id="19" name="Arrow: Down 18">
            <a:extLst>
              <a:ext uri="{FF2B5EF4-FFF2-40B4-BE49-F238E27FC236}">
                <a16:creationId xmlns:a16="http://schemas.microsoft.com/office/drawing/2014/main" id="{31063310-FFB6-47E9-AC0A-AE3C3702A1DF}"/>
              </a:ext>
            </a:extLst>
          </p:cNvPr>
          <p:cNvSpPr/>
          <p:nvPr/>
        </p:nvSpPr>
        <p:spPr>
          <a:xfrm>
            <a:off x="5946956" y="2335282"/>
            <a:ext cx="298079" cy="4626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latin typeface="Palatino Linotype" panose="02040502050505030304" pitchFamily="18" charset="0"/>
            </a:endParaRPr>
          </a:p>
        </p:txBody>
      </p:sp>
    </p:spTree>
    <p:extLst>
      <p:ext uri="{BB962C8B-B14F-4D97-AF65-F5344CB8AC3E}">
        <p14:creationId xmlns:p14="http://schemas.microsoft.com/office/powerpoint/2010/main" val="2059055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1" u="sng" dirty="0">
                <a:solidFill>
                  <a:srgbClr val="000000"/>
                </a:solidFill>
                <a:latin typeface="Palatino Linotype" panose="02040502050505030304" pitchFamily="18" charset="0"/>
              </a:rPr>
              <a:t>ISSUES WITH WIND AND SOLAR LEASES</a:t>
            </a:r>
            <a:r>
              <a:rPr lang="en-US" sz="2400" dirty="0">
                <a:solidFill>
                  <a:srgbClr val="000000"/>
                </a:solidFill>
                <a:latin typeface="Palatino Linotype" panose="02040502050505030304" pitchFamily="18" charset="0"/>
              </a:rPr>
              <a:t>  (continued)</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Autofit/>
          </a:bodyPr>
          <a:lstStyle/>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6) Many contracts put an onus on the landowner to notify the Operator about changes in County tax assessment rate changes, insurance level changes, intent to sell the land, intent to build on the land, etc. and have significant penalties if the landowner does not comply.  It is highly unlikely that most landowners would be familiar enough with their contracts to follow up on commitments and much less likely that heirs would be aware of the issue.</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7) Many contracts re</a:t>
            </a:r>
            <a:r>
              <a:rPr lang="en-US" sz="1600" b="0" i="0" u="none" strike="noStrike" dirty="0">
                <a:solidFill>
                  <a:srgbClr val="222222"/>
                </a:solidFill>
                <a:effectLst/>
                <a:latin typeface="Palatino Linotype" panose="02040502050505030304" pitchFamily="18" charset="0"/>
              </a:rPr>
              <a:t>quire Operator consent for you to sell or mortgage your land.</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8) Many contracts require the landowner to indemnify the Operator against existing Environmental contamination without measuring what contamination exists.  This might allow the Operator to offload future contamination onto the landowner.</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9) Some contracts allow the Operator to reduce the acreage in the Extension period if they want or Surrender land and Reduce Payments.</a:t>
            </a:r>
            <a:br>
              <a:rPr lang="en-US" sz="1500" dirty="0">
                <a:latin typeface="Palatino Linotype" panose="02040502050505030304" pitchFamily="18" charset="0"/>
              </a:rPr>
            </a:br>
            <a:endParaRPr lang="en-CA" sz="1500" dirty="0">
              <a:latin typeface="Palatino Linotype" panose="02040502050505030304" pitchFamily="18" charset="0"/>
            </a:endParaRPr>
          </a:p>
        </p:txBody>
      </p:sp>
    </p:spTree>
    <p:extLst>
      <p:ext uri="{BB962C8B-B14F-4D97-AF65-F5344CB8AC3E}">
        <p14:creationId xmlns:p14="http://schemas.microsoft.com/office/powerpoint/2010/main" val="61398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1" u="sng" dirty="0">
                <a:solidFill>
                  <a:srgbClr val="000000"/>
                </a:solidFill>
                <a:latin typeface="Palatino Linotype" panose="02040502050505030304" pitchFamily="18" charset="0"/>
              </a:rPr>
              <a:t>ISSUES WITH WIND AND SOLAR LEASES</a:t>
            </a:r>
            <a:r>
              <a:rPr lang="en-US" sz="2400" dirty="0">
                <a:solidFill>
                  <a:srgbClr val="000000"/>
                </a:solidFill>
                <a:latin typeface="Palatino Linotype" panose="02040502050505030304" pitchFamily="18" charset="0"/>
              </a:rPr>
              <a:t>  (continued)</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Autofit/>
          </a:bodyPr>
          <a:lstStyle/>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10) Most contracts allow the Operator to exercise the Option on a portion of the land but keep the rest under Option.</a:t>
            </a:r>
          </a:p>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11) All contracts require the landowner to join in proceedings to help the Operator get licenses.</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12) Many solar contracts allow the Operator to subdivide the leased area if necessary for their operations.</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13) Many contracts allow the Operator to access the rest of the lands, possibly without compensation.</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222222"/>
                </a:solidFill>
                <a:effectLst/>
                <a:latin typeface="Palatino Linotype" panose="02040502050505030304" pitchFamily="18" charset="0"/>
              </a:rPr>
              <a:t>14) Many contracts allow the Operator to sublet the lands or grant easements for roads and powerlines (at minimal compensation) to other Operators for other uses.</a:t>
            </a:r>
            <a:endParaRPr lang="en-US" sz="1600" b="0" dirty="0">
              <a:effectLst/>
              <a:latin typeface="Palatino Linotype" panose="02040502050505030304" pitchFamily="18" charset="0"/>
            </a:endParaRPr>
          </a:p>
          <a:p>
            <a:pPr marL="0" indent="0">
              <a:lnSpc>
                <a:spcPct val="150000"/>
              </a:lnSpc>
              <a:spcAft>
                <a:spcPts val="1200"/>
              </a:spcAft>
              <a:buNone/>
            </a:pPr>
            <a:r>
              <a:rPr lang="en-US" sz="1600" b="0" i="0" u="none" strike="noStrike" dirty="0">
                <a:solidFill>
                  <a:srgbClr val="222222"/>
                </a:solidFill>
                <a:effectLst/>
                <a:latin typeface="Palatino Linotype" panose="02040502050505030304" pitchFamily="18" charset="0"/>
              </a:rPr>
              <a:t>15) Some contracts allow the Operator to use the aggregates (gravel) found on land without payment to the landowner.</a:t>
            </a:r>
            <a:endParaRPr lang="en-CA" sz="1600" dirty="0">
              <a:latin typeface="Palatino Linotype" panose="02040502050505030304" pitchFamily="18" charset="0"/>
            </a:endParaRPr>
          </a:p>
        </p:txBody>
      </p:sp>
    </p:spTree>
    <p:extLst>
      <p:ext uri="{BB962C8B-B14F-4D97-AF65-F5344CB8AC3E}">
        <p14:creationId xmlns:p14="http://schemas.microsoft.com/office/powerpoint/2010/main" val="12013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1" u="sng" dirty="0">
                <a:solidFill>
                  <a:srgbClr val="000000"/>
                </a:solidFill>
                <a:latin typeface="Palatino Linotype" panose="02040502050505030304" pitchFamily="18" charset="0"/>
              </a:rPr>
              <a:t>SUGGESTIONS:</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Autofit/>
          </a:bodyPr>
          <a:lstStyle/>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1) You need to insist that all construction equipment is cleaned so they don’t introduce weeds or crop disease into the area.</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2) The Operator should pay for baseline soil and weed studies which would be used during Reclamation.</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3) For solar projects, you want the Operator to take, and pay, based upon at least 40 acre LSD parcels.  The landowner doesn’t want to be left with small, oddly shaped, parcels to farm.  On the other hand, the landowner needs to make sure that access to water sources and critical infrastructure is not impeded.  The Operator should pay based upon the entire 40 acres whether they use it or not.</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4) The annual compensation should state </a:t>
            </a:r>
            <a:r>
              <a:rPr lang="en-US" sz="1600" b="0" i="0" u="sng" dirty="0">
                <a:solidFill>
                  <a:srgbClr val="000000"/>
                </a:solidFill>
                <a:effectLst/>
                <a:latin typeface="Palatino Linotype" panose="02040502050505030304" pitchFamily="18" charset="0"/>
              </a:rPr>
              <a:t>payable in advance at the beginning of each year.</a:t>
            </a:r>
            <a:endParaRPr lang="en-US" sz="1600" b="0" dirty="0">
              <a:effectLst/>
              <a:latin typeface="Palatino Linotype" panose="02040502050505030304" pitchFamily="18" charset="0"/>
            </a:endParaRPr>
          </a:p>
        </p:txBody>
      </p:sp>
    </p:spTree>
    <p:extLst>
      <p:ext uri="{BB962C8B-B14F-4D97-AF65-F5344CB8AC3E}">
        <p14:creationId xmlns:p14="http://schemas.microsoft.com/office/powerpoint/2010/main" val="3606328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1" u="sng" dirty="0">
                <a:solidFill>
                  <a:srgbClr val="000000"/>
                </a:solidFill>
                <a:latin typeface="Palatino Linotype" panose="02040502050505030304" pitchFamily="18" charset="0"/>
              </a:rPr>
              <a:t>SUGGESTIONS:</a:t>
            </a:r>
            <a:br>
              <a:rPr lang="en-US" sz="2400" b="1" u="sng" dirty="0">
                <a:solidFill>
                  <a:srgbClr val="000000"/>
                </a:solidFill>
                <a:latin typeface="Palatino Linotype" panose="02040502050505030304" pitchFamily="18" charset="0"/>
              </a:rPr>
            </a:br>
            <a:r>
              <a:rPr lang="en-US" sz="2400" dirty="0">
                <a:solidFill>
                  <a:srgbClr val="000000"/>
                </a:solidFill>
                <a:latin typeface="Palatino Linotype" panose="02040502050505030304" pitchFamily="18" charset="0"/>
              </a:rPr>
              <a:t>(continued)</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Autofit/>
          </a:bodyPr>
          <a:lstStyle/>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5) The Crop Loss provision should have a set amount which escalates at 2 % or the CPI, you don’t want to have to justify the amount every time.  </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6) Its critical that the lease’s </a:t>
            </a:r>
            <a:r>
              <a:rPr lang="en-US" sz="1600" b="1" i="0" u="sng" dirty="0">
                <a:solidFill>
                  <a:srgbClr val="000000"/>
                </a:solidFill>
                <a:effectLst/>
                <a:latin typeface="Palatino Linotype" panose="02040502050505030304" pitchFamily="18" charset="0"/>
              </a:rPr>
              <a:t>lender clause is not unfavorable</a:t>
            </a:r>
            <a:r>
              <a:rPr lang="en-US" sz="1600" b="0" i="0" u="none" strike="noStrike" dirty="0">
                <a:solidFill>
                  <a:srgbClr val="000000"/>
                </a:solidFill>
                <a:effectLst/>
                <a:latin typeface="Palatino Linotype" panose="02040502050505030304" pitchFamily="18" charset="0"/>
              </a:rPr>
              <a:t> to the landowner and most are extremely unfavorable and need to be changed.</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7) You want to make sure that all compensation escalators begin with the effective date and not a later construction or operational date.</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8) The </a:t>
            </a:r>
            <a:r>
              <a:rPr lang="en-US" sz="1600" b="1" i="0" u="none" strike="noStrike" dirty="0">
                <a:solidFill>
                  <a:srgbClr val="000000"/>
                </a:solidFill>
                <a:effectLst/>
                <a:latin typeface="Palatino Linotype" panose="02040502050505030304" pitchFamily="18" charset="0"/>
              </a:rPr>
              <a:t>Reclamation Term payment</a:t>
            </a:r>
            <a:r>
              <a:rPr lang="en-US" sz="1600" b="0" i="0" u="none" strike="noStrike" dirty="0">
                <a:solidFill>
                  <a:srgbClr val="000000"/>
                </a:solidFill>
                <a:effectLst/>
                <a:latin typeface="Palatino Linotype" panose="02040502050505030304" pitchFamily="18" charset="0"/>
              </a:rPr>
              <a:t> needs to be sufficient to pay for land still out of production as reclamation may take some time and the Operator won’t be generating offsetting revenue.  Many contracts state $5/acre which is ridiculous.</a:t>
            </a:r>
            <a:endParaRPr lang="en-US" sz="1600" b="0" dirty="0">
              <a:effectLst/>
              <a:latin typeface="Palatino Linotype" panose="02040502050505030304" pitchFamily="18" charset="0"/>
            </a:endParaRPr>
          </a:p>
        </p:txBody>
      </p:sp>
    </p:spTree>
    <p:extLst>
      <p:ext uri="{BB962C8B-B14F-4D97-AF65-F5344CB8AC3E}">
        <p14:creationId xmlns:p14="http://schemas.microsoft.com/office/powerpoint/2010/main" val="3107408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1" u="sng" dirty="0">
                <a:solidFill>
                  <a:srgbClr val="000000"/>
                </a:solidFill>
                <a:latin typeface="Palatino Linotype" panose="02040502050505030304" pitchFamily="18" charset="0"/>
              </a:rPr>
              <a:t>SUGGESTIONS:</a:t>
            </a:r>
            <a:br>
              <a:rPr lang="en-US" sz="2400" b="1" u="sng" dirty="0">
                <a:solidFill>
                  <a:srgbClr val="000000"/>
                </a:solidFill>
                <a:latin typeface="Palatino Linotype" panose="02040502050505030304" pitchFamily="18" charset="0"/>
              </a:rPr>
            </a:br>
            <a:r>
              <a:rPr lang="en-US" sz="2400" dirty="0">
                <a:solidFill>
                  <a:srgbClr val="000000"/>
                </a:solidFill>
                <a:latin typeface="Palatino Linotype" panose="02040502050505030304" pitchFamily="18" charset="0"/>
              </a:rPr>
              <a:t>(continued)</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Autofit/>
          </a:bodyPr>
          <a:lstStyle/>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9) Many windmill contracts pay a $450/acre rate during reclamation but wind turbine footprints are only about 1/10</a:t>
            </a:r>
            <a:r>
              <a:rPr lang="en-US" sz="1600" b="0" i="0" u="none" strike="noStrike" baseline="30000" dirty="0">
                <a:solidFill>
                  <a:srgbClr val="000000"/>
                </a:solidFill>
                <a:effectLst/>
                <a:latin typeface="Palatino Linotype" panose="02040502050505030304" pitchFamily="18" charset="0"/>
              </a:rPr>
              <a:t>th</a:t>
            </a:r>
            <a:r>
              <a:rPr lang="en-US" sz="1600" b="0" i="0" u="none" strike="noStrike" dirty="0">
                <a:solidFill>
                  <a:srgbClr val="000000"/>
                </a:solidFill>
                <a:effectLst/>
                <a:latin typeface="Palatino Linotype" panose="02040502050505030304" pitchFamily="18" charset="0"/>
              </a:rPr>
              <a:t> of an acre and could be left into eternity for $45/year instead of paying hundreds of thousands of dollars to remove.</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10) Stripping of top soils should be restricted and top soil should be stored on the lands and not removed.  It needs to be taken care of so it doesn’t become a weed problem.</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11) The assignment clause has to be restricted so that the Operator cannot offload the project onto a deadbeat company just before reclamation. </a:t>
            </a:r>
            <a:endParaRPr lang="en-US" sz="1600" b="0" dirty="0">
              <a:effectLst/>
              <a:latin typeface="Palatino Linotype" panose="02040502050505030304" pitchFamily="18" charset="0"/>
            </a:endParaRPr>
          </a:p>
          <a:p>
            <a:pPr marL="0" indent="0" rtl="0">
              <a:lnSpc>
                <a:spcPct val="150000"/>
              </a:lnSpc>
              <a:spcBef>
                <a:spcPts val="0"/>
              </a:spcBef>
              <a:spcAft>
                <a:spcPts val="1200"/>
              </a:spcAft>
              <a:buNone/>
            </a:pPr>
            <a:r>
              <a:rPr lang="en-US" sz="1600" b="0" i="0" u="none" strike="noStrike" dirty="0">
                <a:solidFill>
                  <a:srgbClr val="000000"/>
                </a:solidFill>
                <a:effectLst/>
                <a:latin typeface="Palatino Linotype" panose="02040502050505030304" pitchFamily="18" charset="0"/>
              </a:rPr>
              <a:t>12) The contract should require both parties to have Insurance and to subrogate and list the other party as an additional insured.  I would not allow the Operator to self-insure.</a:t>
            </a:r>
            <a:endParaRPr lang="en-US" sz="1600" b="0" dirty="0">
              <a:effectLst/>
              <a:latin typeface="Palatino Linotype" panose="02040502050505030304" pitchFamily="18" charset="0"/>
            </a:endParaRPr>
          </a:p>
        </p:txBody>
      </p:sp>
    </p:spTree>
    <p:extLst>
      <p:ext uri="{BB962C8B-B14F-4D97-AF65-F5344CB8AC3E}">
        <p14:creationId xmlns:p14="http://schemas.microsoft.com/office/powerpoint/2010/main" val="2342681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3200" b="1" u="sng" dirty="0">
                <a:solidFill>
                  <a:srgbClr val="000000"/>
                </a:solidFill>
                <a:latin typeface="Palatino Linotype" panose="02040502050505030304" pitchFamily="18" charset="0"/>
              </a:rPr>
              <a:t>CONCLUSION</a:t>
            </a:r>
            <a:endParaRPr lang="en-CA"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Autofit/>
          </a:bodyPr>
          <a:lstStyle/>
          <a:p>
            <a:pPr marL="0" indent="0" rtl="0">
              <a:lnSpc>
                <a:spcPct val="150000"/>
              </a:lnSpc>
              <a:spcBef>
                <a:spcPts val="0"/>
              </a:spcBef>
              <a:spcAft>
                <a:spcPts val="1200"/>
              </a:spcAft>
              <a:buNone/>
            </a:pPr>
            <a:r>
              <a:rPr lang="en-US" sz="2200" b="0" i="0" u="none" strike="noStrike" dirty="0">
                <a:solidFill>
                  <a:srgbClr val="000000"/>
                </a:solidFill>
                <a:effectLst/>
                <a:latin typeface="Palatino Linotype" panose="02040502050505030304" pitchFamily="18" charset="0"/>
              </a:rPr>
              <a:t>Basically, all of the contracts offload </a:t>
            </a:r>
            <a:r>
              <a:rPr lang="en-US" sz="2200" b="0" i="0" u="none" strike="noStrike" dirty="0">
                <a:solidFill>
                  <a:srgbClr val="222222"/>
                </a:solidFill>
                <a:effectLst/>
                <a:latin typeface="Palatino Linotype" panose="02040502050505030304" pitchFamily="18" charset="0"/>
              </a:rPr>
              <a:t>liability onto the landowner and are written to protect the Operator.  Many put the landowner at risk of losing their land (or control of it) in the future.  Compensation needs to be high enough to compensate for the risks taken. The contracts also need to be changed to reduce landowner risk.  I would not recommend landowners to just sign the contracts that are being presented to them.  Most Operators know that they are taking advantage of the landowner, but that’s just good business.</a:t>
            </a:r>
            <a:endParaRPr lang="en-US" sz="2200" b="0" dirty="0">
              <a:effectLst/>
              <a:latin typeface="Palatino Linotype" panose="02040502050505030304" pitchFamily="18" charset="0"/>
            </a:endParaRPr>
          </a:p>
        </p:txBody>
      </p:sp>
    </p:spTree>
    <p:extLst>
      <p:ext uri="{BB962C8B-B14F-4D97-AF65-F5344CB8AC3E}">
        <p14:creationId xmlns:p14="http://schemas.microsoft.com/office/powerpoint/2010/main" val="146761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BA6B-79E0-5079-7B25-37A1869344BB}"/>
              </a:ext>
            </a:extLst>
          </p:cNvPr>
          <p:cNvSpPr>
            <a:spLocks noGrp="1"/>
          </p:cNvSpPr>
          <p:nvPr>
            <p:ph type="title"/>
          </p:nvPr>
        </p:nvSpPr>
        <p:spPr/>
        <p:txBody>
          <a:bodyPr/>
          <a:lstStyle/>
          <a:p>
            <a:pPr algn="ctr"/>
            <a:r>
              <a:rPr lang="en-US" b="1" dirty="0"/>
              <a:t>Connection to the Grid</a:t>
            </a:r>
          </a:p>
        </p:txBody>
      </p:sp>
      <p:sp>
        <p:nvSpPr>
          <p:cNvPr id="3" name="Content Placeholder 2">
            <a:extLst>
              <a:ext uri="{FF2B5EF4-FFF2-40B4-BE49-F238E27FC236}">
                <a16:creationId xmlns:a16="http://schemas.microsoft.com/office/drawing/2014/main" id="{BAE0BF14-9C0D-369C-216A-33F32C9C94A6}"/>
              </a:ext>
            </a:extLst>
          </p:cNvPr>
          <p:cNvSpPr>
            <a:spLocks noGrp="1"/>
          </p:cNvSpPr>
          <p:nvPr>
            <p:ph idx="1"/>
          </p:nvPr>
        </p:nvSpPr>
        <p:spPr/>
        <p:txBody>
          <a:bodyPr/>
          <a:lstStyle/>
          <a:p>
            <a:r>
              <a:rPr lang="en-US" dirty="0"/>
              <a:t>Transmission connected</a:t>
            </a:r>
          </a:p>
          <a:p>
            <a:pPr lvl="1"/>
            <a:r>
              <a:rPr lang="en-US" dirty="0"/>
              <a:t>Larger projects in the hundreds of MW</a:t>
            </a:r>
          </a:p>
          <a:p>
            <a:pPr lvl="1"/>
            <a:r>
              <a:rPr lang="en-US" dirty="0"/>
              <a:t>Require their own substation and connecting transmission line</a:t>
            </a:r>
          </a:p>
          <a:p>
            <a:pPr lvl="1"/>
            <a:r>
              <a:rPr lang="en-US" dirty="0"/>
              <a:t>May require new major transmission lines</a:t>
            </a:r>
          </a:p>
          <a:p>
            <a:r>
              <a:rPr lang="en-US" dirty="0"/>
              <a:t>Distribution connected</a:t>
            </a:r>
          </a:p>
          <a:p>
            <a:pPr lvl="1"/>
            <a:r>
              <a:rPr lang="en-US" dirty="0"/>
              <a:t>Smaller projects possibly up to 60 MW</a:t>
            </a:r>
          </a:p>
          <a:p>
            <a:r>
              <a:rPr lang="en-US" dirty="0"/>
              <a:t>AESO involvement</a:t>
            </a:r>
          </a:p>
          <a:p>
            <a:pPr lvl="1"/>
            <a:r>
              <a:rPr lang="en-US" dirty="0"/>
              <a:t>Tries to forecast power needs and transmission line requirements and promotes geographical stability of the grid</a:t>
            </a:r>
          </a:p>
        </p:txBody>
      </p:sp>
    </p:spTree>
    <p:extLst>
      <p:ext uri="{BB962C8B-B14F-4D97-AF65-F5344CB8AC3E}">
        <p14:creationId xmlns:p14="http://schemas.microsoft.com/office/powerpoint/2010/main" val="164102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CA" sz="3600" b="1" u="sng" dirty="0">
                <a:latin typeface="Palatino Linotype" panose="02040502050505030304" pitchFamily="18" charset="0"/>
              </a:rPr>
              <a:t>GENERAL ISSUES WITH SOLAR PROJECTS</a:t>
            </a: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rmAutofit fontScale="85000" lnSpcReduction="20000"/>
          </a:bodyPr>
          <a:lstStyle/>
          <a:p>
            <a:pPr marL="0" indent="0">
              <a:buNone/>
            </a:pPr>
            <a:r>
              <a:rPr lang="en-CA" sz="2000" u="sng" dirty="0">
                <a:latin typeface="Palatino Linotype" panose="02040502050505030304" pitchFamily="18" charset="0"/>
              </a:rPr>
              <a:t>Noise Levels</a:t>
            </a:r>
          </a:p>
          <a:p>
            <a:pPr lvl="1"/>
            <a:r>
              <a:rPr lang="en-CA" sz="1600" dirty="0">
                <a:latin typeface="Palatino Linotype" panose="02040502050505030304" pitchFamily="18" charset="0"/>
              </a:rPr>
              <a:t>Nighttime 40 </a:t>
            </a:r>
            <a:r>
              <a:rPr lang="en-CA" sz="1600" dirty="0" err="1">
                <a:latin typeface="Palatino Linotype" panose="02040502050505030304" pitchFamily="18" charset="0"/>
              </a:rPr>
              <a:t>dBa</a:t>
            </a:r>
            <a:r>
              <a:rPr lang="en-CA" sz="1600" dirty="0">
                <a:latin typeface="Palatino Linotype" panose="02040502050505030304" pitchFamily="18" charset="0"/>
              </a:rPr>
              <a:t>, daytime 50 </a:t>
            </a:r>
            <a:r>
              <a:rPr lang="en-CA" sz="1600" dirty="0" err="1">
                <a:latin typeface="Palatino Linotype" panose="02040502050505030304" pitchFamily="18" charset="0"/>
              </a:rPr>
              <a:t>dBa</a:t>
            </a:r>
            <a:r>
              <a:rPr lang="en-CA" sz="1600" dirty="0">
                <a:latin typeface="Palatino Linotype" panose="02040502050505030304" pitchFamily="18" charset="0"/>
              </a:rPr>
              <a:t>, slightly higher in more populated areas</a:t>
            </a:r>
          </a:p>
          <a:p>
            <a:pPr lvl="1"/>
            <a:r>
              <a:rPr lang="en-CA" sz="1600" dirty="0">
                <a:latin typeface="Palatino Linotype" panose="02040502050505030304" pitchFamily="18" charset="0"/>
              </a:rPr>
              <a:t>From inverters and substation</a:t>
            </a:r>
          </a:p>
          <a:p>
            <a:pPr marL="457200" lvl="1" indent="0">
              <a:buNone/>
            </a:pPr>
            <a:endParaRPr lang="en-CA" sz="1600" dirty="0">
              <a:latin typeface="Palatino Linotype" panose="02040502050505030304" pitchFamily="18" charset="0"/>
            </a:endParaRPr>
          </a:p>
          <a:p>
            <a:pPr marL="0" indent="0">
              <a:buNone/>
            </a:pPr>
            <a:r>
              <a:rPr lang="en-CA" sz="2000" u="sng" dirty="0">
                <a:latin typeface="Palatino Linotype" panose="02040502050505030304" pitchFamily="18" charset="0"/>
              </a:rPr>
              <a:t>Glare and Glint</a:t>
            </a:r>
          </a:p>
          <a:p>
            <a:pPr marL="0" indent="0">
              <a:buNone/>
            </a:pPr>
            <a:r>
              <a:rPr lang="en-CA" sz="2000" dirty="0">
                <a:latin typeface="Palatino Linotype" panose="02040502050505030304" pitchFamily="18" charset="0"/>
              </a:rPr>
              <a:t>	Nuisance, safety, distraction</a:t>
            </a:r>
          </a:p>
          <a:p>
            <a:pPr marL="0" indent="0">
              <a:buNone/>
            </a:pPr>
            <a:r>
              <a:rPr lang="en-CA" sz="2000" u="sng" dirty="0" err="1">
                <a:latin typeface="Palatino Linotype" panose="02040502050505030304" pitchFamily="18" charset="0"/>
              </a:rPr>
              <a:t>Viewscape</a:t>
            </a:r>
            <a:endParaRPr lang="en-CA" sz="2000" u="sng" dirty="0">
              <a:latin typeface="Palatino Linotype" panose="02040502050505030304" pitchFamily="18" charset="0"/>
            </a:endParaRPr>
          </a:p>
          <a:p>
            <a:pPr lvl="1"/>
            <a:r>
              <a:rPr lang="en-CA" sz="1600" dirty="0">
                <a:latin typeface="Palatino Linotype" panose="02040502050505030304" pitchFamily="18" charset="0"/>
              </a:rPr>
              <a:t>Solar panels are raised and project is fenced and can be fairly close to residences</a:t>
            </a:r>
          </a:p>
          <a:p>
            <a:pPr marL="457200" lvl="1" indent="0">
              <a:buNone/>
            </a:pPr>
            <a:endParaRPr lang="en-CA" sz="1600" dirty="0">
              <a:latin typeface="Palatino Linotype" panose="02040502050505030304" pitchFamily="18" charset="0"/>
            </a:endParaRPr>
          </a:p>
          <a:p>
            <a:pPr marL="0" indent="0">
              <a:buNone/>
            </a:pPr>
            <a:r>
              <a:rPr lang="en-CA" sz="2000" u="sng" dirty="0">
                <a:latin typeface="Palatino Linotype" panose="02040502050505030304" pitchFamily="18" charset="0"/>
              </a:rPr>
              <a:t>Property Devaluation</a:t>
            </a:r>
          </a:p>
          <a:p>
            <a:pPr lvl="1"/>
            <a:r>
              <a:rPr lang="en-CA" sz="1600" dirty="0">
                <a:latin typeface="Palatino Linotype" panose="02040502050505030304" pitchFamily="18" charset="0"/>
              </a:rPr>
              <a:t>Generally recognised to occur but no one knows how much</a:t>
            </a:r>
          </a:p>
          <a:p>
            <a:pPr marL="457200" lvl="1" indent="0">
              <a:buNone/>
            </a:pPr>
            <a:endParaRPr lang="en-CA" sz="1600" dirty="0">
              <a:latin typeface="Palatino Linotype" panose="02040502050505030304" pitchFamily="18" charset="0"/>
            </a:endParaRPr>
          </a:p>
          <a:p>
            <a:pPr marL="0" indent="0">
              <a:buNone/>
            </a:pPr>
            <a:r>
              <a:rPr lang="en-CA" sz="2000" u="sng" dirty="0">
                <a:latin typeface="Palatino Linotype" panose="02040502050505030304" pitchFamily="18" charset="0"/>
              </a:rPr>
              <a:t>Fire Safety</a:t>
            </a:r>
          </a:p>
          <a:p>
            <a:pPr lvl="1">
              <a:spcBef>
                <a:spcPts val="1000"/>
              </a:spcBef>
              <a:defRPr/>
            </a:pPr>
            <a:r>
              <a:rPr kumimoji="0" lang="en-CA"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Can’t put fires out, usually set a permitter and let it burn out</a:t>
            </a:r>
          </a:p>
          <a:p>
            <a:pPr marL="457200" lvl="1" indent="0">
              <a:spcBef>
                <a:spcPts val="1000"/>
              </a:spcBef>
              <a:buNone/>
              <a:defRPr/>
            </a:pPr>
            <a:endParaRPr kumimoji="0" lang="en-CA"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indent="0">
              <a:buNone/>
            </a:pPr>
            <a:r>
              <a:rPr lang="en-CA" sz="2000" u="sng" dirty="0">
                <a:latin typeface="Palatino Linotype" panose="02040502050505030304" pitchFamily="18" charset="0"/>
              </a:rPr>
              <a:t>Wildlife</a:t>
            </a:r>
          </a:p>
          <a:p>
            <a:pPr lvl="1"/>
            <a:r>
              <a:rPr lang="en-CA" sz="1600" dirty="0">
                <a:latin typeface="Palatino Linotype" panose="02040502050505030304" pitchFamily="18" charset="0"/>
              </a:rPr>
              <a:t>“Lake effect” which can affect water birds that run before flight, gophers become a problem</a:t>
            </a:r>
          </a:p>
        </p:txBody>
      </p:sp>
    </p:spTree>
    <p:extLst>
      <p:ext uri="{BB962C8B-B14F-4D97-AF65-F5344CB8AC3E}">
        <p14:creationId xmlns:p14="http://schemas.microsoft.com/office/powerpoint/2010/main" val="45223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E485-ABBC-D014-46A5-EF67C3F3EB4D}"/>
              </a:ext>
            </a:extLst>
          </p:cNvPr>
          <p:cNvSpPr>
            <a:spLocks noGrp="1"/>
          </p:cNvSpPr>
          <p:nvPr>
            <p:ph type="title"/>
          </p:nvPr>
        </p:nvSpPr>
        <p:spPr/>
        <p:txBody>
          <a:bodyPr/>
          <a:lstStyle/>
          <a:p>
            <a:pPr algn="ctr"/>
            <a:r>
              <a:rPr lang="en-US" b="1" dirty="0"/>
              <a:t>AUC Hearing Process</a:t>
            </a:r>
          </a:p>
        </p:txBody>
      </p:sp>
      <p:sp>
        <p:nvSpPr>
          <p:cNvPr id="3" name="Content Placeholder 2">
            <a:extLst>
              <a:ext uri="{FF2B5EF4-FFF2-40B4-BE49-F238E27FC236}">
                <a16:creationId xmlns:a16="http://schemas.microsoft.com/office/drawing/2014/main" id="{C5E1C08E-BD8C-8D48-A797-85BFDE8628FF}"/>
              </a:ext>
            </a:extLst>
          </p:cNvPr>
          <p:cNvSpPr>
            <a:spLocks noGrp="1"/>
          </p:cNvSpPr>
          <p:nvPr>
            <p:ph idx="1"/>
          </p:nvPr>
        </p:nvSpPr>
        <p:spPr/>
        <p:txBody>
          <a:bodyPr>
            <a:normAutofit lnSpcReduction="10000"/>
          </a:bodyPr>
          <a:lstStyle/>
          <a:p>
            <a:r>
              <a:rPr lang="en-US" sz="2400" dirty="0"/>
              <a:t>Applicant plans project, notifies and consults with stakeholders</a:t>
            </a:r>
          </a:p>
          <a:p>
            <a:r>
              <a:rPr lang="en-US" sz="2400" dirty="0"/>
              <a:t>Wind/Solar Operator applies to AUC submits application evidence</a:t>
            </a:r>
          </a:p>
          <a:p>
            <a:r>
              <a:rPr lang="en-US" sz="2400" dirty="0"/>
              <a:t>Notice of Hearing</a:t>
            </a:r>
          </a:p>
          <a:p>
            <a:r>
              <a:rPr lang="en-US" sz="2400" dirty="0"/>
              <a:t>Interveners file Statements of Intent to Participate</a:t>
            </a:r>
          </a:p>
          <a:p>
            <a:r>
              <a:rPr lang="en-US" sz="2400" dirty="0"/>
              <a:t>Ruling on Standing</a:t>
            </a:r>
          </a:p>
          <a:p>
            <a:r>
              <a:rPr lang="en-US" sz="2400" dirty="0"/>
              <a:t>Interveners file Information Requests to Applicant, Applicant responds</a:t>
            </a:r>
          </a:p>
          <a:p>
            <a:r>
              <a:rPr lang="en-US" sz="2400" dirty="0"/>
              <a:t>Interveners file Evidence</a:t>
            </a:r>
          </a:p>
          <a:p>
            <a:r>
              <a:rPr lang="en-US" sz="2400" dirty="0"/>
              <a:t>Applicant files Information Requests to Interveners, Interveners respond</a:t>
            </a:r>
          </a:p>
          <a:p>
            <a:r>
              <a:rPr lang="en-US" sz="2400" dirty="0"/>
              <a:t>Applicant files Reply Evidence</a:t>
            </a:r>
          </a:p>
          <a:p>
            <a:r>
              <a:rPr lang="en-US" sz="2400" dirty="0"/>
              <a:t>Hearing is held</a:t>
            </a:r>
          </a:p>
          <a:p>
            <a:endParaRPr lang="en-US" dirty="0"/>
          </a:p>
        </p:txBody>
      </p:sp>
    </p:spTree>
    <p:extLst>
      <p:ext uri="{BB962C8B-B14F-4D97-AF65-F5344CB8AC3E}">
        <p14:creationId xmlns:p14="http://schemas.microsoft.com/office/powerpoint/2010/main" val="165483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4000" b="1" i="0" u="sng" dirty="0">
                <a:solidFill>
                  <a:srgbClr val="000000"/>
                </a:solidFill>
                <a:effectLst/>
                <a:latin typeface="Palatino Linotype" panose="02040502050505030304" pitchFamily="18" charset="0"/>
              </a:rPr>
              <a:t>MITIGATION</a:t>
            </a:r>
            <a:endParaRPr lang="en-CA" sz="40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rmAutofit/>
          </a:bodyPr>
          <a:lstStyle/>
          <a:p>
            <a:pPr marL="0" indent="0" rtl="0">
              <a:lnSpc>
                <a:spcPct val="200000"/>
              </a:lnSpc>
              <a:spcBef>
                <a:spcPts val="0"/>
              </a:spcBef>
              <a:spcAft>
                <a:spcPts val="0"/>
              </a:spcAft>
              <a:buNone/>
            </a:pPr>
            <a:r>
              <a:rPr lang="en-US" sz="1400" dirty="0"/>
              <a:t>The AUC does not compensate stakeholders for adverse effects</a:t>
            </a:r>
          </a:p>
          <a:p>
            <a:pPr marL="0" indent="0" rtl="0">
              <a:lnSpc>
                <a:spcPct val="200000"/>
              </a:lnSpc>
              <a:spcBef>
                <a:spcPts val="0"/>
              </a:spcBef>
              <a:spcAft>
                <a:spcPts val="0"/>
              </a:spcAft>
              <a:buNone/>
            </a:pPr>
            <a:r>
              <a:rPr lang="en-US" sz="1400" dirty="0"/>
              <a:t>	Interveners can request that the Operator commit to mitigate or request the AUC to condition the license</a:t>
            </a:r>
          </a:p>
          <a:p>
            <a:pPr marL="0" indent="0" rtl="0">
              <a:lnSpc>
                <a:spcPct val="200000"/>
              </a:lnSpc>
              <a:spcBef>
                <a:spcPts val="0"/>
              </a:spcBef>
              <a:spcAft>
                <a:spcPts val="0"/>
              </a:spcAft>
              <a:buNone/>
            </a:pPr>
            <a:r>
              <a:rPr lang="en-US" sz="1400" dirty="0"/>
              <a:t>Public Interest</a:t>
            </a:r>
          </a:p>
          <a:p>
            <a:pPr marL="0" indent="0" rtl="0">
              <a:lnSpc>
                <a:spcPct val="200000"/>
              </a:lnSpc>
              <a:spcBef>
                <a:spcPts val="0"/>
              </a:spcBef>
              <a:spcAft>
                <a:spcPts val="0"/>
              </a:spcAft>
              <a:buNone/>
            </a:pPr>
            <a:r>
              <a:rPr lang="en-US" sz="1400" dirty="0"/>
              <a:t>	The Commission weighs the pros and cons of the project and approves it, if the benefits outweigh the disadvantages. </a:t>
            </a:r>
          </a:p>
          <a:p>
            <a:pPr marL="0" indent="0" rtl="0">
              <a:lnSpc>
                <a:spcPct val="200000"/>
              </a:lnSpc>
              <a:spcBef>
                <a:spcPts val="0"/>
              </a:spcBef>
              <a:spcAft>
                <a:spcPts val="0"/>
              </a:spcAft>
              <a:buNone/>
            </a:pPr>
            <a:r>
              <a:rPr lang="en-US" sz="1400" dirty="0">
                <a:latin typeface="Palatino Linotype" panose="02040502050505030304" pitchFamily="18" charset="0"/>
              </a:rPr>
              <a:t>The Operator may:</a:t>
            </a:r>
          </a:p>
          <a:p>
            <a:pPr marL="0" indent="0" rtl="0">
              <a:lnSpc>
                <a:spcPct val="200000"/>
              </a:lnSpc>
              <a:spcBef>
                <a:spcPts val="0"/>
              </a:spcBef>
              <a:spcAft>
                <a:spcPts val="0"/>
              </a:spcAft>
              <a:buNone/>
            </a:pPr>
            <a:r>
              <a:rPr lang="en-US" sz="1400" dirty="0">
                <a:latin typeface="Palatino Linotype" panose="02040502050505030304" pitchFamily="18" charset="0"/>
              </a:rPr>
              <a:t>	Construct screening to reduce visual impact</a:t>
            </a:r>
          </a:p>
          <a:p>
            <a:pPr marL="0" indent="0" rtl="0">
              <a:lnSpc>
                <a:spcPct val="200000"/>
              </a:lnSpc>
              <a:spcBef>
                <a:spcPts val="0"/>
              </a:spcBef>
              <a:spcAft>
                <a:spcPts val="0"/>
              </a:spcAft>
              <a:buNone/>
            </a:pPr>
            <a:r>
              <a:rPr lang="en-US" sz="1400" dirty="0">
                <a:latin typeface="Palatino Linotype" panose="02040502050505030304" pitchFamily="18" charset="0"/>
              </a:rPr>
              <a:t>	Test water wells</a:t>
            </a:r>
          </a:p>
          <a:p>
            <a:pPr marL="0" indent="0" rtl="0">
              <a:lnSpc>
                <a:spcPct val="200000"/>
              </a:lnSpc>
              <a:spcBef>
                <a:spcPts val="0"/>
              </a:spcBef>
              <a:spcAft>
                <a:spcPts val="0"/>
              </a:spcAft>
              <a:buNone/>
            </a:pPr>
            <a:r>
              <a:rPr lang="en-US" sz="1400" dirty="0">
                <a:latin typeface="Palatino Linotype" panose="02040502050505030304" pitchFamily="18" charset="0"/>
              </a:rPr>
              <a:t>	Set up Community based funding projects</a:t>
            </a:r>
          </a:p>
          <a:p>
            <a:pPr marL="0" indent="0" rtl="0">
              <a:lnSpc>
                <a:spcPct val="200000"/>
              </a:lnSpc>
              <a:spcBef>
                <a:spcPts val="0"/>
              </a:spcBef>
              <a:spcAft>
                <a:spcPts val="0"/>
              </a:spcAft>
              <a:buNone/>
            </a:pPr>
            <a:r>
              <a:rPr lang="en-US" sz="1400" dirty="0">
                <a:latin typeface="Palatino Linotype" panose="02040502050505030304" pitchFamily="18" charset="0"/>
              </a:rPr>
              <a:t>County Setbacks		</a:t>
            </a:r>
            <a:endParaRPr lang="en-CA" sz="1600" dirty="0">
              <a:latin typeface="Palatino Linotype" panose="02040502050505030304" pitchFamily="18" charset="0"/>
            </a:endParaRPr>
          </a:p>
        </p:txBody>
      </p:sp>
    </p:spTree>
    <p:extLst>
      <p:ext uri="{BB962C8B-B14F-4D97-AF65-F5344CB8AC3E}">
        <p14:creationId xmlns:p14="http://schemas.microsoft.com/office/powerpoint/2010/main" val="104581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4000" b="1" i="0" u="sng" dirty="0">
                <a:solidFill>
                  <a:srgbClr val="000000"/>
                </a:solidFill>
                <a:effectLst/>
                <a:latin typeface="Palatino Linotype" panose="02040502050505030304" pitchFamily="18" charset="0"/>
              </a:rPr>
              <a:t>CURRENT RATES FOR SOLAR</a:t>
            </a:r>
            <a:endParaRPr lang="en-CA" sz="40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rmAutofit fontScale="77500" lnSpcReduction="20000"/>
          </a:bodyPr>
          <a:lstStyle/>
          <a:p>
            <a:pPr fontAlgn="base">
              <a:lnSpc>
                <a:spcPct val="200000"/>
              </a:lnSpc>
              <a:spcBef>
                <a:spcPts val="0"/>
              </a:spcBef>
            </a:pPr>
            <a:r>
              <a:rPr lang="en-US" sz="3600" b="0" i="0" u="none" strike="noStrike" dirty="0">
                <a:solidFill>
                  <a:srgbClr val="000000"/>
                </a:solidFill>
                <a:effectLst/>
                <a:latin typeface="Palatino Linotype" panose="02040502050505030304" pitchFamily="18" charset="0"/>
              </a:rPr>
              <a:t>$600/acre on grass</a:t>
            </a:r>
          </a:p>
          <a:p>
            <a:pPr>
              <a:lnSpc>
                <a:spcPct val="200000"/>
              </a:lnSpc>
              <a:spcBef>
                <a:spcPts val="0"/>
              </a:spcBef>
            </a:pPr>
            <a:r>
              <a:rPr lang="en-US" sz="3600" b="0" i="0" u="none" strike="noStrike" dirty="0">
                <a:solidFill>
                  <a:srgbClr val="000000"/>
                </a:solidFill>
                <a:effectLst/>
                <a:latin typeface="Palatino Linotype" panose="02040502050505030304" pitchFamily="18" charset="0"/>
              </a:rPr>
              <a:t>$700-1700/acre on cultivated lands, generally $700-800/acre</a:t>
            </a:r>
            <a:endParaRPr lang="en-US" sz="4800" b="0" dirty="0">
              <a:effectLst/>
              <a:latin typeface="Palatino Linotype" panose="02040502050505030304" pitchFamily="18" charset="0"/>
            </a:endParaRPr>
          </a:p>
          <a:p>
            <a:pPr>
              <a:lnSpc>
                <a:spcPct val="200000"/>
              </a:lnSpc>
              <a:spcBef>
                <a:spcPts val="0"/>
              </a:spcBef>
            </a:pPr>
            <a:r>
              <a:rPr lang="en-US" sz="3600" b="0" i="0" u="none" strike="noStrike" dirty="0">
                <a:solidFill>
                  <a:srgbClr val="000000"/>
                </a:solidFill>
                <a:effectLst/>
                <a:latin typeface="Palatino Linotype" panose="02040502050505030304" pitchFamily="18" charset="0"/>
              </a:rPr>
              <a:t>Some royalty sharing possible</a:t>
            </a:r>
            <a:endParaRPr lang="en-US" sz="4800" b="0" dirty="0">
              <a:effectLst/>
              <a:latin typeface="Palatino Linotype" panose="02040502050505030304" pitchFamily="18" charset="0"/>
            </a:endParaRPr>
          </a:p>
          <a:p>
            <a:pPr>
              <a:lnSpc>
                <a:spcPct val="200000"/>
              </a:lnSpc>
              <a:spcBef>
                <a:spcPts val="0"/>
              </a:spcBef>
            </a:pPr>
            <a:r>
              <a:rPr lang="en-US" sz="3600" b="0" i="0" u="none" strike="noStrike" dirty="0">
                <a:solidFill>
                  <a:srgbClr val="000000"/>
                </a:solidFill>
                <a:effectLst/>
                <a:latin typeface="Palatino Linotype" panose="02040502050505030304" pitchFamily="18" charset="0"/>
              </a:rPr>
              <a:t>Option payments $10 - $30/acre per year</a:t>
            </a:r>
            <a:br>
              <a:rPr lang="en-US" dirty="0">
                <a:latin typeface="Palatino Linotype" panose="02040502050505030304" pitchFamily="18" charset="0"/>
              </a:rPr>
            </a:br>
            <a:endParaRPr lang="en-CA" sz="3200" dirty="0">
              <a:latin typeface="Palatino Linotype" panose="02040502050505030304" pitchFamily="18" charset="0"/>
            </a:endParaRPr>
          </a:p>
        </p:txBody>
      </p:sp>
    </p:spTree>
    <p:extLst>
      <p:ext uri="{BB962C8B-B14F-4D97-AF65-F5344CB8AC3E}">
        <p14:creationId xmlns:p14="http://schemas.microsoft.com/office/powerpoint/2010/main" val="34236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0" i="0" u="none" strike="noStrike" dirty="0">
                <a:solidFill>
                  <a:srgbClr val="000000"/>
                </a:solidFill>
                <a:effectLst/>
                <a:latin typeface="Palatino Linotype" panose="02040502050505030304" pitchFamily="18" charset="0"/>
              </a:rPr>
              <a:t>Renewable Projects have </a:t>
            </a:r>
            <a:r>
              <a:rPr lang="en-US" sz="2400" b="1" i="0" u="sng" dirty="0">
                <a:solidFill>
                  <a:srgbClr val="000000"/>
                </a:solidFill>
                <a:effectLst/>
                <a:latin typeface="Palatino Linotype" panose="02040502050505030304" pitchFamily="18" charset="0"/>
              </a:rPr>
              <a:t>3 major liabilities</a:t>
            </a:r>
            <a:r>
              <a:rPr lang="en-US" sz="2400" b="0" i="0" u="none" strike="noStrike" dirty="0">
                <a:solidFill>
                  <a:srgbClr val="000000"/>
                </a:solidFill>
                <a:effectLst/>
                <a:latin typeface="Palatino Linotype" panose="02040502050505030304" pitchFamily="18" charset="0"/>
              </a:rPr>
              <a:t> to hosting landowners</a:t>
            </a:r>
            <a:r>
              <a:rPr lang="en-US" sz="1800" b="0" i="0" u="none" strike="noStrike" dirty="0">
                <a:solidFill>
                  <a:srgbClr val="000000"/>
                </a:solidFill>
                <a:effectLst/>
                <a:latin typeface="Calibri" panose="020F0502020204030204" pitchFamily="34" charset="0"/>
              </a:rPr>
              <a:t>.</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rmAutofit fontScale="77500" lnSpcReduction="20000"/>
          </a:bodyPr>
          <a:lstStyle/>
          <a:p>
            <a:pPr marL="0" indent="0" rtl="0">
              <a:lnSpc>
                <a:spcPct val="150000"/>
              </a:lnSpc>
              <a:spcBef>
                <a:spcPts val="0"/>
              </a:spcBef>
              <a:spcAft>
                <a:spcPts val="3000"/>
              </a:spcAft>
              <a:buNone/>
            </a:pPr>
            <a:r>
              <a:rPr lang="en-US" sz="2100" b="0" i="0" u="none" strike="noStrike" dirty="0">
                <a:solidFill>
                  <a:srgbClr val="000000"/>
                </a:solidFill>
                <a:effectLst/>
                <a:latin typeface="Palatino Linotype" panose="02040502050505030304" pitchFamily="18" charset="0"/>
              </a:rPr>
              <a:t>1)  There isn’t any </a:t>
            </a:r>
            <a:r>
              <a:rPr lang="en-US" sz="2100" b="1" i="0" u="none" strike="noStrike" dirty="0">
                <a:solidFill>
                  <a:srgbClr val="000000"/>
                </a:solidFill>
                <a:effectLst/>
                <a:latin typeface="Palatino Linotype" panose="02040502050505030304" pitchFamily="18" charset="0"/>
              </a:rPr>
              <a:t>Orphan Well Association</a:t>
            </a:r>
            <a:r>
              <a:rPr lang="en-US" sz="2100" b="0" i="0" u="none" strike="noStrike" dirty="0">
                <a:solidFill>
                  <a:srgbClr val="000000"/>
                </a:solidFill>
                <a:effectLst/>
                <a:latin typeface="Palatino Linotype" panose="02040502050505030304" pitchFamily="18" charset="0"/>
              </a:rPr>
              <a:t> to take care of reclamation and many contracts are worded to allow the company to walk away just like many Oil/Gas companies have done in Alberta.  I request a Reclamation Bond or Letter of Credit to be put in place but it has to be “ring-fenced” so a lender doesn’t seize it during bankruptcy.</a:t>
            </a:r>
            <a:endParaRPr lang="en-US" sz="1800" b="0" dirty="0">
              <a:effectLst/>
              <a:latin typeface="Palatino Linotype" panose="02040502050505030304" pitchFamily="18" charset="0"/>
            </a:endParaRPr>
          </a:p>
          <a:p>
            <a:pPr marL="0" indent="0" rtl="0">
              <a:lnSpc>
                <a:spcPct val="150000"/>
              </a:lnSpc>
              <a:spcBef>
                <a:spcPts val="0"/>
              </a:spcBef>
              <a:spcAft>
                <a:spcPts val="3000"/>
              </a:spcAft>
              <a:buNone/>
            </a:pPr>
            <a:r>
              <a:rPr lang="en-US" sz="2100" b="0" i="0" u="none" strike="noStrike" dirty="0">
                <a:solidFill>
                  <a:srgbClr val="000000"/>
                </a:solidFill>
                <a:effectLst/>
                <a:latin typeface="Palatino Linotype" panose="02040502050505030304" pitchFamily="18" charset="0"/>
              </a:rPr>
              <a:t>2) Renewable Energy projects are </a:t>
            </a:r>
            <a:r>
              <a:rPr lang="en-US" sz="2100" b="1" i="0" u="none" strike="noStrike" dirty="0">
                <a:solidFill>
                  <a:srgbClr val="000000"/>
                </a:solidFill>
                <a:effectLst/>
                <a:latin typeface="Palatino Linotype" panose="02040502050505030304" pitchFamily="18" charset="0"/>
              </a:rPr>
              <a:t>not exempt</a:t>
            </a:r>
            <a:r>
              <a:rPr lang="en-US" sz="2100" b="0" i="0" u="none" strike="noStrike" dirty="0">
                <a:solidFill>
                  <a:srgbClr val="000000"/>
                </a:solidFill>
                <a:effectLst/>
                <a:latin typeface="Palatino Linotype" panose="02040502050505030304" pitchFamily="18" charset="0"/>
              </a:rPr>
              <a:t> (like oil/gas wells) in the </a:t>
            </a:r>
            <a:r>
              <a:rPr lang="en-US" sz="2100" b="1" i="0" u="none" strike="noStrike" dirty="0">
                <a:solidFill>
                  <a:srgbClr val="000000"/>
                </a:solidFill>
                <a:effectLst/>
                <a:latin typeface="Palatino Linotype" panose="02040502050505030304" pitchFamily="18" charset="0"/>
              </a:rPr>
              <a:t>Municipal Government Act</a:t>
            </a:r>
            <a:r>
              <a:rPr lang="en-US" sz="2100" b="0" i="0" u="none" strike="noStrike" dirty="0">
                <a:solidFill>
                  <a:srgbClr val="000000"/>
                </a:solidFill>
                <a:effectLst/>
                <a:latin typeface="Palatino Linotype" panose="02040502050505030304" pitchFamily="18" charset="0"/>
              </a:rPr>
              <a:t> and landowners can be held liable for unpaid property taxes if the Renewable Energy Operator doesn’t pay the property taxes.  These property taxes are generally much higher than the annual compensation paid to landowners.  I request that the county waive this right due to the high taxes that will be generated by the projects.</a:t>
            </a:r>
            <a:endParaRPr lang="en-US" sz="1800" b="0" dirty="0">
              <a:effectLst/>
              <a:latin typeface="Palatino Linotype" panose="02040502050505030304" pitchFamily="18" charset="0"/>
            </a:endParaRPr>
          </a:p>
          <a:p>
            <a:pPr marL="0" indent="0" rtl="0">
              <a:lnSpc>
                <a:spcPct val="150000"/>
              </a:lnSpc>
              <a:spcBef>
                <a:spcPts val="0"/>
              </a:spcBef>
              <a:spcAft>
                <a:spcPts val="3000"/>
              </a:spcAft>
              <a:buNone/>
            </a:pPr>
            <a:r>
              <a:rPr lang="en-US" sz="2100" b="0" i="0" u="none" strike="noStrike" dirty="0">
                <a:solidFill>
                  <a:srgbClr val="000000"/>
                </a:solidFill>
                <a:effectLst/>
                <a:latin typeface="Palatino Linotype" panose="02040502050505030304" pitchFamily="18" charset="0"/>
              </a:rPr>
              <a:t>3) Renewable Energy projects are </a:t>
            </a:r>
            <a:r>
              <a:rPr lang="en-US" sz="2100" b="1" i="0" u="none" strike="noStrike" dirty="0">
                <a:solidFill>
                  <a:srgbClr val="000000"/>
                </a:solidFill>
                <a:effectLst/>
                <a:latin typeface="Palatino Linotype" panose="02040502050505030304" pitchFamily="18" charset="0"/>
              </a:rPr>
              <a:t>outside the jurisdiction of the Surface Rights Board</a:t>
            </a:r>
            <a:r>
              <a:rPr lang="en-US" sz="2100" b="0" i="0" u="none" strike="noStrike" dirty="0">
                <a:solidFill>
                  <a:srgbClr val="000000"/>
                </a:solidFill>
                <a:effectLst/>
                <a:latin typeface="Palatino Linotype" panose="02040502050505030304" pitchFamily="18" charset="0"/>
              </a:rPr>
              <a:t> (now LPRT) and you can’t apply to them to recover unpaid annual compensation or recovery of damages.</a:t>
            </a:r>
            <a:endParaRPr lang="en-US" sz="1800" b="0" dirty="0">
              <a:effectLst/>
              <a:latin typeface="Palatino Linotype" panose="02040502050505030304" pitchFamily="18" charset="0"/>
            </a:endParaRPr>
          </a:p>
          <a:p>
            <a:pPr marL="0" indent="0">
              <a:buNone/>
            </a:pPr>
            <a:br>
              <a:rPr lang="en-US" sz="1400" dirty="0"/>
            </a:br>
            <a:endParaRPr lang="en-CA" sz="1600" dirty="0">
              <a:latin typeface="Palatino Linotype" panose="02040502050505030304" pitchFamily="18" charset="0"/>
            </a:endParaRPr>
          </a:p>
        </p:txBody>
      </p:sp>
    </p:spTree>
    <p:extLst>
      <p:ext uri="{BB962C8B-B14F-4D97-AF65-F5344CB8AC3E}">
        <p14:creationId xmlns:p14="http://schemas.microsoft.com/office/powerpoint/2010/main" val="123451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185862"/>
            <a:ext cx="10515600" cy="4486275"/>
          </a:xfrm>
        </p:spPr>
        <p:txBody>
          <a:bodyPr>
            <a:normAutofit fontScale="92500" lnSpcReduction="20000"/>
          </a:bodyPr>
          <a:lstStyle/>
          <a:p>
            <a:pPr marL="0" indent="0">
              <a:lnSpc>
                <a:spcPct val="150000"/>
              </a:lnSpc>
              <a:buNone/>
            </a:pPr>
            <a:br>
              <a:rPr lang="en-US" sz="2400" dirty="0">
                <a:latin typeface="Palatino Linotype" panose="02040502050505030304" pitchFamily="18" charset="0"/>
              </a:rPr>
            </a:br>
            <a:r>
              <a:rPr lang="en-US" sz="2400" dirty="0">
                <a:latin typeface="Palatino Linotype" panose="02040502050505030304" pitchFamily="18" charset="0"/>
              </a:rPr>
              <a:t>Renewable Energy leases also don’t come under the purview of the </a:t>
            </a:r>
            <a:r>
              <a:rPr lang="en-US" sz="2400" b="1" dirty="0">
                <a:latin typeface="Palatino Linotype" panose="02040502050505030304" pitchFamily="18" charset="0"/>
              </a:rPr>
              <a:t>Land Agents Act</a:t>
            </a:r>
            <a:r>
              <a:rPr lang="en-US" sz="2400" dirty="0">
                <a:latin typeface="Palatino Linotype" panose="02040502050505030304" pitchFamily="18" charset="0"/>
              </a:rPr>
              <a:t> and it’s the wild west out there when it comes to contracts.  Often, the proponent’s agents don’t even know the regulations and they just want a signature.  Even if the proponent uses a land agent, these companies’ often prey on the gullible and just want a signature.  If the landowner has questions, they just move onto the next landowner.  I’ve mentioned this to senior levels in the Alberta government and they just state that it’s a free market and they’re not going to intervene in regulating renewable contracts even though they know landowners are being taken advantage of.</a:t>
            </a:r>
            <a:endParaRPr lang="en-CA" dirty="0">
              <a:latin typeface="Palatino Linotype" panose="02040502050505030304" pitchFamily="18" charset="0"/>
            </a:endParaRPr>
          </a:p>
        </p:txBody>
      </p:sp>
    </p:spTree>
    <p:extLst>
      <p:ext uri="{BB962C8B-B14F-4D97-AF65-F5344CB8AC3E}">
        <p14:creationId xmlns:p14="http://schemas.microsoft.com/office/powerpoint/2010/main" val="153483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0B1-5E4B-4976-9AB9-0698EE77975F}"/>
              </a:ext>
            </a:extLst>
          </p:cNvPr>
          <p:cNvSpPr>
            <a:spLocks noGrp="1"/>
          </p:cNvSpPr>
          <p:nvPr>
            <p:ph type="title"/>
          </p:nvPr>
        </p:nvSpPr>
        <p:spPr/>
        <p:txBody>
          <a:bodyPr>
            <a:normAutofit/>
          </a:bodyPr>
          <a:lstStyle/>
          <a:p>
            <a:pPr algn="ctr"/>
            <a:r>
              <a:rPr lang="en-US" sz="2400" b="1" u="sng" dirty="0">
                <a:solidFill>
                  <a:srgbClr val="000000"/>
                </a:solidFill>
                <a:latin typeface="Palatino Linotype" panose="02040502050505030304" pitchFamily="18" charset="0"/>
              </a:rPr>
              <a:t>ISSUES WITH WIND AND SOLAR LEASES</a:t>
            </a:r>
            <a:endParaRPr lang="en-CA" sz="3600" b="1" u="sng"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48DD06A5-DA31-48F7-B29E-BCDBD81A428C}"/>
              </a:ext>
            </a:extLst>
          </p:cNvPr>
          <p:cNvSpPr>
            <a:spLocks noGrp="1"/>
          </p:cNvSpPr>
          <p:nvPr>
            <p:ph idx="1"/>
          </p:nvPr>
        </p:nvSpPr>
        <p:spPr>
          <a:xfrm>
            <a:off x="838200" y="1690687"/>
            <a:ext cx="10515600" cy="4486275"/>
          </a:xfrm>
        </p:spPr>
        <p:txBody>
          <a:bodyPr>
            <a:normAutofit fontScale="25000" lnSpcReduction="20000"/>
          </a:bodyPr>
          <a:lstStyle/>
          <a:p>
            <a:pPr marL="0" indent="0" rtl="0">
              <a:lnSpc>
                <a:spcPct val="170000"/>
              </a:lnSpc>
              <a:spcBef>
                <a:spcPts val="0"/>
              </a:spcBef>
              <a:spcAft>
                <a:spcPts val="1200"/>
              </a:spcAft>
              <a:buNone/>
            </a:pPr>
            <a:r>
              <a:rPr lang="en-US" sz="6000" b="0" i="0" u="none" strike="noStrike" dirty="0">
                <a:solidFill>
                  <a:srgbClr val="000000"/>
                </a:solidFill>
                <a:effectLst/>
                <a:latin typeface="Palatino Linotype" panose="02040502050505030304" pitchFamily="18" charset="0"/>
              </a:rPr>
              <a:t>1) We’ve seen some banks refuse to mortgage lands if they have a renewable energy project.  Part of this is because the wind/solar lease subordinates the bank to the renewable energy operator and its lender.</a:t>
            </a:r>
            <a:endParaRPr lang="en-US" sz="6000" b="0" dirty="0">
              <a:effectLst/>
              <a:latin typeface="Palatino Linotype" panose="02040502050505030304" pitchFamily="18" charset="0"/>
            </a:endParaRPr>
          </a:p>
          <a:p>
            <a:pPr marL="0" indent="0" rtl="0">
              <a:lnSpc>
                <a:spcPct val="170000"/>
              </a:lnSpc>
              <a:spcBef>
                <a:spcPts val="0"/>
              </a:spcBef>
              <a:spcAft>
                <a:spcPts val="1200"/>
              </a:spcAft>
              <a:buNone/>
            </a:pPr>
            <a:r>
              <a:rPr lang="en-US" sz="6000" b="0" i="0" u="none" strike="noStrike" dirty="0">
                <a:solidFill>
                  <a:srgbClr val="000000"/>
                </a:solidFill>
                <a:effectLst/>
                <a:latin typeface="Palatino Linotype" panose="02040502050505030304" pitchFamily="18" charset="0"/>
              </a:rPr>
              <a:t>2) The Default clause is very poor and often the landowner simply doesn’t have the right to enforce an Operator default.</a:t>
            </a:r>
            <a:endParaRPr lang="en-US" sz="6000" b="0" dirty="0">
              <a:effectLst/>
              <a:latin typeface="Palatino Linotype" panose="02040502050505030304" pitchFamily="18" charset="0"/>
            </a:endParaRPr>
          </a:p>
          <a:p>
            <a:pPr marL="0" indent="0" rtl="0">
              <a:lnSpc>
                <a:spcPct val="170000"/>
              </a:lnSpc>
              <a:spcBef>
                <a:spcPts val="0"/>
              </a:spcBef>
              <a:spcAft>
                <a:spcPts val="1200"/>
              </a:spcAft>
              <a:buNone/>
            </a:pPr>
            <a:r>
              <a:rPr lang="en-US" sz="6000" b="0" i="0" u="none" strike="noStrike" dirty="0">
                <a:solidFill>
                  <a:srgbClr val="000000"/>
                </a:solidFill>
                <a:effectLst/>
                <a:latin typeface="Palatino Linotype" panose="02040502050505030304" pitchFamily="18" charset="0"/>
              </a:rPr>
              <a:t>3) Option periods are often long and have low compensation and this ties up the land for a long period of time when another Operator might come along and offer more.  Generally, contracts don’t allow the landowner to terminate.  I have a Colony that can’t get out of a contract that they signed more than 10 years ago.  You want at least $15/acre during the option period and even that is quite low.</a:t>
            </a:r>
            <a:endParaRPr lang="en-US" sz="6000" b="0" dirty="0">
              <a:effectLst/>
              <a:latin typeface="Palatino Linotype" panose="02040502050505030304" pitchFamily="18" charset="0"/>
            </a:endParaRPr>
          </a:p>
          <a:p>
            <a:pPr marL="0" indent="0" rtl="0">
              <a:lnSpc>
                <a:spcPct val="170000"/>
              </a:lnSpc>
              <a:spcBef>
                <a:spcPts val="0"/>
              </a:spcBef>
              <a:spcAft>
                <a:spcPts val="1200"/>
              </a:spcAft>
              <a:buNone/>
            </a:pPr>
            <a:r>
              <a:rPr lang="en-US" sz="6000" b="0" i="0" u="none" strike="noStrike" dirty="0">
                <a:solidFill>
                  <a:srgbClr val="000000"/>
                </a:solidFill>
                <a:effectLst/>
                <a:latin typeface="Palatino Linotype" panose="02040502050505030304" pitchFamily="18" charset="0"/>
              </a:rPr>
              <a:t>4) Lease terms are often very long and some have an “everlasting clause” and never expire unless the Operator cancels the lease.</a:t>
            </a:r>
            <a:endParaRPr lang="en-US" sz="6000" b="0" dirty="0">
              <a:effectLst/>
              <a:latin typeface="Palatino Linotype" panose="02040502050505030304" pitchFamily="18" charset="0"/>
            </a:endParaRPr>
          </a:p>
          <a:p>
            <a:pPr marL="0" indent="0" rtl="0">
              <a:lnSpc>
                <a:spcPct val="170000"/>
              </a:lnSpc>
              <a:spcBef>
                <a:spcPts val="0"/>
              </a:spcBef>
              <a:spcAft>
                <a:spcPts val="1200"/>
              </a:spcAft>
              <a:buNone/>
            </a:pPr>
            <a:r>
              <a:rPr lang="en-US" sz="6000" b="0" i="0" u="none" strike="noStrike" dirty="0">
                <a:solidFill>
                  <a:srgbClr val="000000"/>
                </a:solidFill>
                <a:effectLst/>
                <a:latin typeface="Palatino Linotype" panose="02040502050505030304" pitchFamily="18" charset="0"/>
              </a:rPr>
              <a:t>5) Many contracts only offer a 2% inflation clause.  I insist upon a CPI inflator in case we see inflation rates higher than 2%.</a:t>
            </a:r>
            <a:endParaRPr lang="en-US" sz="6000" b="0" dirty="0">
              <a:effectLst/>
              <a:latin typeface="Palatino Linotype" panose="02040502050505030304" pitchFamily="18" charset="0"/>
            </a:endParaRPr>
          </a:p>
          <a:p>
            <a:pPr marL="0" indent="0">
              <a:buNone/>
            </a:pPr>
            <a:br>
              <a:rPr lang="en-US" sz="1600" dirty="0"/>
            </a:br>
            <a:br>
              <a:rPr lang="en-US" sz="1400" dirty="0"/>
            </a:br>
            <a:endParaRPr lang="en-CA" sz="1600" dirty="0">
              <a:latin typeface="Palatino Linotype" panose="02040502050505030304" pitchFamily="18" charset="0"/>
            </a:endParaRPr>
          </a:p>
        </p:txBody>
      </p:sp>
    </p:spTree>
    <p:extLst>
      <p:ext uri="{BB962C8B-B14F-4D97-AF65-F5344CB8AC3E}">
        <p14:creationId xmlns:p14="http://schemas.microsoft.com/office/powerpoint/2010/main" val="717949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120</TotalTime>
  <Words>1762</Words>
  <Application>Microsoft Office PowerPoint</Application>
  <PresentationFormat>Widescreen</PresentationFormat>
  <Paragraphs>138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Palatino Linotype</vt:lpstr>
      <vt:lpstr>Office Theme</vt:lpstr>
      <vt:lpstr>PowerPoint Presentation</vt:lpstr>
      <vt:lpstr>Connection to the Grid</vt:lpstr>
      <vt:lpstr>GENERAL ISSUES WITH SOLAR PROJECTS</vt:lpstr>
      <vt:lpstr>AUC Hearing Process</vt:lpstr>
      <vt:lpstr>MITIGATION</vt:lpstr>
      <vt:lpstr>CURRENT RATES FOR SOLAR</vt:lpstr>
      <vt:lpstr>Renewable Projects have 3 major liabilities to hosting landowners.</vt:lpstr>
      <vt:lpstr>PowerPoint Presentation</vt:lpstr>
      <vt:lpstr>ISSUES WITH WIND AND SOLAR LEASES</vt:lpstr>
      <vt:lpstr>ISSUES WITH WIND AND SOLAR LEASES  (continued)</vt:lpstr>
      <vt:lpstr>ISSUES WITH WIND AND SOLAR LEASES  (continued)</vt:lpstr>
      <vt:lpstr>SUGGESTIONS:</vt:lpstr>
      <vt:lpstr>SUGGESTIONS: (continued)</vt:lpstr>
      <vt:lpstr>SUGGESTIONS: (continued)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Bennett, Alyssa</dc:creator>
  <cp:lastModifiedBy>User</cp:lastModifiedBy>
  <cp:revision>12</cp:revision>
  <dcterms:created xsi:type="dcterms:W3CDTF">2022-03-07T18:51:28Z</dcterms:created>
  <dcterms:modified xsi:type="dcterms:W3CDTF">2023-01-11T05:29:10Z</dcterms:modified>
</cp:coreProperties>
</file>